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57" r:id="rId3"/>
    <p:sldId id="258" r:id="rId4"/>
    <p:sldId id="261" r:id="rId5"/>
    <p:sldId id="259" r:id="rId6"/>
    <p:sldId id="262" r:id="rId7"/>
    <p:sldId id="263" r:id="rId8"/>
  </p:sldIdLst>
  <p:sldSz cx="10691813" cy="7559675"/>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03"/>
    <p:restoredTop sz="94219" autoAdjust="0"/>
  </p:normalViewPr>
  <p:slideViewPr>
    <p:cSldViewPr snapToGrid="0" snapToObjects="1">
      <p:cViewPr varScale="1">
        <p:scale>
          <a:sx n="81" d="100"/>
          <a:sy n="81" d="100"/>
        </p:scale>
        <p:origin x="90"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F2DF9-FE69-F743-9506-53909FB902E4}" type="datetimeFigureOut">
              <a:rPr lang="it-IT" smtClean="0"/>
              <a:t>07/03/2019</a:t>
            </a:fld>
            <a:endParaRPr lang="it-IT"/>
          </a:p>
        </p:txBody>
      </p:sp>
      <p:sp>
        <p:nvSpPr>
          <p:cNvPr id="4" name="Segnaposto immagine diapositiva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0CA90-862E-C14C-BD27-897876168B4D}" type="slidenum">
              <a:rPr lang="it-IT" smtClean="0"/>
              <a:t>‹N›</a:t>
            </a:fld>
            <a:endParaRPr lang="it-IT"/>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46188" y="1143000"/>
            <a:ext cx="4365625"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4C0CA90-862E-C14C-BD27-897876168B4D}" type="slidenum">
              <a:rPr lang="it-IT" smtClean="0"/>
              <a:t>1</a:t>
            </a:fld>
            <a:endParaRPr lang="it-IT"/>
          </a:p>
        </p:txBody>
      </p:sp>
    </p:spTree>
    <p:extLst>
      <p:ext uri="{BB962C8B-B14F-4D97-AF65-F5344CB8AC3E}">
        <p14:creationId xmlns:p14="http://schemas.microsoft.com/office/powerpoint/2010/main" val="173265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it-IT" smtClean="0"/>
              <a:t>Fare clic per modificare stile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9F0D947-F5B2-774F-8B0A-DFB2E2A7D743}"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4262CBA-8963-4B4B-89FE-3B366C011CD0}" type="slidenum">
              <a:rPr lang="it-IT" smtClean="0"/>
              <a:t>‹N›</a:t>
            </a:fld>
            <a:endParaRPr lang="it-IT"/>
          </a:p>
        </p:txBody>
      </p:sp>
    </p:spTree>
    <p:extLst>
      <p:ext uri="{BB962C8B-B14F-4D97-AF65-F5344CB8AC3E}">
        <p14:creationId xmlns:p14="http://schemas.microsoft.com/office/powerpoint/2010/main" val="694449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9F0D947-F5B2-774F-8B0A-DFB2E2A7D743}"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4262CBA-8963-4B4B-89FE-3B366C011CD0}" type="slidenum">
              <a:rPr lang="it-IT" smtClean="0"/>
              <a:t>‹N›</a:t>
            </a:fld>
            <a:endParaRPr lang="it-IT"/>
          </a:p>
        </p:txBody>
      </p:sp>
    </p:spTree>
    <p:extLst>
      <p:ext uri="{BB962C8B-B14F-4D97-AF65-F5344CB8AC3E}">
        <p14:creationId xmlns:p14="http://schemas.microsoft.com/office/powerpoint/2010/main" val="1736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9F0D947-F5B2-774F-8B0A-DFB2E2A7D743}"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4262CBA-8963-4B4B-89FE-3B366C011CD0}" type="slidenum">
              <a:rPr lang="it-IT" smtClean="0"/>
              <a:t>‹N›</a:t>
            </a:fld>
            <a:endParaRPr lang="it-IT"/>
          </a:p>
        </p:txBody>
      </p:sp>
    </p:spTree>
    <p:extLst>
      <p:ext uri="{BB962C8B-B14F-4D97-AF65-F5344CB8AC3E}">
        <p14:creationId xmlns:p14="http://schemas.microsoft.com/office/powerpoint/2010/main" val="120754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9F0D947-F5B2-774F-8B0A-DFB2E2A7D743}"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4262CBA-8963-4B4B-89FE-3B366C011CD0}" type="slidenum">
              <a:rPr lang="it-IT" smtClean="0"/>
              <a:t>‹N›</a:t>
            </a:fld>
            <a:endParaRPr lang="it-IT"/>
          </a:p>
        </p:txBody>
      </p:sp>
    </p:spTree>
    <p:extLst>
      <p:ext uri="{BB962C8B-B14F-4D97-AF65-F5344CB8AC3E}">
        <p14:creationId xmlns:p14="http://schemas.microsoft.com/office/powerpoint/2010/main" val="3569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it-IT" smtClean="0"/>
              <a:t>Fare clic per modificare stile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39F0D947-F5B2-774F-8B0A-DFB2E2A7D743}" type="datetimeFigureOut">
              <a:rPr lang="it-IT" smtClean="0"/>
              <a:t>07/03/2019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4262CBA-8963-4B4B-89FE-3B366C011CD0}" type="slidenum">
              <a:rPr lang="it-IT" smtClean="0"/>
              <a:t>‹N›</a:t>
            </a:fld>
            <a:endParaRPr lang="it-IT"/>
          </a:p>
        </p:txBody>
      </p:sp>
    </p:spTree>
    <p:extLst>
      <p:ext uri="{BB962C8B-B14F-4D97-AF65-F5344CB8AC3E}">
        <p14:creationId xmlns:p14="http://schemas.microsoft.com/office/powerpoint/2010/main" val="80191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9F0D947-F5B2-774F-8B0A-DFB2E2A7D743}" type="datetimeFigureOut">
              <a:rPr lang="it-IT" smtClean="0"/>
              <a:t>07/03/2019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4262CBA-8963-4B4B-89FE-3B366C011CD0}" type="slidenum">
              <a:rPr lang="it-IT" smtClean="0"/>
              <a:t>‹N›</a:t>
            </a:fld>
            <a:endParaRPr lang="it-IT"/>
          </a:p>
        </p:txBody>
      </p:sp>
    </p:spTree>
    <p:extLst>
      <p:ext uri="{BB962C8B-B14F-4D97-AF65-F5344CB8AC3E}">
        <p14:creationId xmlns:p14="http://schemas.microsoft.com/office/powerpoint/2010/main" val="1120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it-IT" smtClean="0"/>
              <a:t>Fare clic per modificare stile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736456" y="2761381"/>
            <a:ext cx="4523137" cy="4061576"/>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5412731" y="2761381"/>
            <a:ext cx="4545413" cy="4061576"/>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39F0D947-F5B2-774F-8B0A-DFB2E2A7D743}" type="datetimeFigureOut">
              <a:rPr lang="it-IT" smtClean="0"/>
              <a:t>07/03/2019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4262CBA-8963-4B4B-89FE-3B366C011CD0}" type="slidenum">
              <a:rPr lang="it-IT" smtClean="0"/>
              <a:t>‹N›</a:t>
            </a:fld>
            <a:endParaRPr lang="it-IT"/>
          </a:p>
        </p:txBody>
      </p:sp>
    </p:spTree>
    <p:extLst>
      <p:ext uri="{BB962C8B-B14F-4D97-AF65-F5344CB8AC3E}">
        <p14:creationId xmlns:p14="http://schemas.microsoft.com/office/powerpoint/2010/main" val="48220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39F0D947-F5B2-774F-8B0A-DFB2E2A7D743}" type="datetimeFigureOut">
              <a:rPr lang="it-IT" smtClean="0"/>
              <a:t>07/03/2019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4262CBA-8963-4B4B-89FE-3B366C011CD0}" type="slidenum">
              <a:rPr lang="it-IT" smtClean="0"/>
              <a:t>‹N›</a:t>
            </a:fld>
            <a:endParaRPr lang="it-IT"/>
          </a:p>
        </p:txBody>
      </p:sp>
    </p:spTree>
    <p:extLst>
      <p:ext uri="{BB962C8B-B14F-4D97-AF65-F5344CB8AC3E}">
        <p14:creationId xmlns:p14="http://schemas.microsoft.com/office/powerpoint/2010/main" val="2046005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F0D947-F5B2-774F-8B0A-DFB2E2A7D743}" type="datetimeFigureOut">
              <a:rPr lang="it-IT" smtClean="0"/>
              <a:t>07/03/2019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4262CBA-8963-4B4B-89FE-3B366C011CD0}" type="slidenum">
              <a:rPr lang="it-IT" smtClean="0"/>
              <a:t>‹N›</a:t>
            </a:fld>
            <a:endParaRPr lang="it-IT"/>
          </a:p>
        </p:txBody>
      </p:sp>
    </p:spTree>
    <p:extLst>
      <p:ext uri="{BB962C8B-B14F-4D97-AF65-F5344CB8AC3E}">
        <p14:creationId xmlns:p14="http://schemas.microsoft.com/office/powerpoint/2010/main" val="1714282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it-IT" smtClean="0"/>
              <a:t>Fare clic per modificare stile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39F0D947-F5B2-774F-8B0A-DFB2E2A7D743}" type="datetimeFigureOut">
              <a:rPr lang="it-IT" smtClean="0"/>
              <a:t>07/03/2019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4262CBA-8963-4B4B-89FE-3B366C011CD0}" type="slidenum">
              <a:rPr lang="it-IT" smtClean="0"/>
              <a:t>‹N›</a:t>
            </a:fld>
            <a:endParaRPr lang="it-IT"/>
          </a:p>
        </p:txBody>
      </p:sp>
    </p:spTree>
    <p:extLst>
      <p:ext uri="{BB962C8B-B14F-4D97-AF65-F5344CB8AC3E}">
        <p14:creationId xmlns:p14="http://schemas.microsoft.com/office/powerpoint/2010/main" val="131155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39F0D947-F5B2-774F-8B0A-DFB2E2A7D743}" type="datetimeFigureOut">
              <a:rPr lang="it-IT" smtClean="0"/>
              <a:t>07/03/2019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4262CBA-8963-4B4B-89FE-3B366C011CD0}" type="slidenum">
              <a:rPr lang="it-IT" smtClean="0"/>
              <a:t>‹N›</a:t>
            </a:fld>
            <a:endParaRPr lang="it-IT"/>
          </a:p>
        </p:txBody>
      </p:sp>
    </p:spTree>
    <p:extLst>
      <p:ext uri="{BB962C8B-B14F-4D97-AF65-F5344CB8AC3E}">
        <p14:creationId xmlns:p14="http://schemas.microsoft.com/office/powerpoint/2010/main" val="1521370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it-IT" smtClean="0"/>
              <a:t>Fare clic per modificare stile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39F0D947-F5B2-774F-8B0A-DFB2E2A7D743}" type="datetimeFigureOut">
              <a:rPr lang="it-IT" smtClean="0"/>
              <a:t>07/03/2019</a:t>
            </a:fld>
            <a:endParaRPr lang="it-IT"/>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B4262CBA-8963-4B4B-89FE-3B366C011CD0}" type="slidenum">
              <a:rPr lang="it-IT" smtClean="0"/>
              <a:t>‹N›</a:t>
            </a:fld>
            <a:endParaRPr lang="it-IT"/>
          </a:p>
        </p:txBody>
      </p:sp>
    </p:spTree>
    <p:extLst>
      <p:ext uri="{BB962C8B-B14F-4D97-AF65-F5344CB8AC3E}">
        <p14:creationId xmlns:p14="http://schemas.microsoft.com/office/powerpoint/2010/main" val="1497031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CasellaDiTesto 9"/>
          <p:cNvSpPr txBox="1"/>
          <p:nvPr/>
        </p:nvSpPr>
        <p:spPr>
          <a:xfrm>
            <a:off x="3835221" y="873188"/>
            <a:ext cx="1876925" cy="338554"/>
          </a:xfrm>
          <a:prstGeom prst="rect">
            <a:avLst/>
          </a:prstGeom>
          <a:noFill/>
        </p:spPr>
        <p:txBody>
          <a:bodyPr wrap="square" rtlCol="0">
            <a:spAutoFit/>
          </a:bodyPr>
          <a:lstStyle/>
          <a:p>
            <a:r>
              <a:rPr lang="it-IT" sz="1600" dirty="0" smtClean="0">
                <a:latin typeface="Arial" charset="0"/>
                <a:ea typeface="Arial" charset="0"/>
                <a:cs typeface="Arial" charset="0"/>
              </a:rPr>
              <a:t>Sede Il Cairo </a:t>
            </a:r>
            <a:endParaRPr lang="it-IT" sz="1600" b="1" dirty="0">
              <a:latin typeface="Arial" charset="0"/>
              <a:ea typeface="Arial" charset="0"/>
              <a:cs typeface="Arial" charset="0"/>
            </a:endParaRPr>
          </a:p>
        </p:txBody>
      </p:sp>
      <p:sp>
        <p:nvSpPr>
          <p:cNvPr id="27" name="CasellaDiTesto 26"/>
          <p:cNvSpPr txBox="1"/>
          <p:nvPr/>
        </p:nvSpPr>
        <p:spPr>
          <a:xfrm>
            <a:off x="1013433" y="1554035"/>
            <a:ext cx="7520499" cy="707886"/>
          </a:xfrm>
          <a:prstGeom prst="rect">
            <a:avLst/>
          </a:prstGeom>
          <a:noFill/>
        </p:spPr>
        <p:txBody>
          <a:bodyPr wrap="square" rtlCol="0">
            <a:spAutoFit/>
          </a:bodyPr>
          <a:lstStyle/>
          <a:p>
            <a:pPr algn="ctr"/>
            <a:r>
              <a:rPr lang="en-US" sz="2000" b="1" dirty="0" smtClean="0">
                <a:latin typeface="Arial" charset="0"/>
                <a:ea typeface="Arial" charset="0"/>
                <a:cs typeface="Arial" charset="0"/>
              </a:rPr>
              <a:t>LA COOPERAZIONE ITALIANA IN EGITTO </a:t>
            </a:r>
          </a:p>
          <a:p>
            <a:pPr algn="ctr"/>
            <a:r>
              <a:rPr lang="en-US" sz="2000" b="1" dirty="0" smtClean="0">
                <a:latin typeface="Arial" charset="0"/>
                <a:ea typeface="Arial" charset="0"/>
                <a:cs typeface="Arial" charset="0"/>
              </a:rPr>
              <a:t>INIZIATIVE A FAVORE DELLE DONNE </a:t>
            </a:r>
            <a:endParaRPr lang="it-IT" sz="2000" b="1" dirty="0" smtClean="0">
              <a:latin typeface="Arial" charset="0"/>
              <a:ea typeface="Arial" charset="0"/>
              <a:cs typeface="Arial" charset="0"/>
            </a:endParaRPr>
          </a:p>
        </p:txBody>
      </p:sp>
      <p:sp>
        <p:nvSpPr>
          <p:cNvPr id="3" name="CasellaDiTesto 2"/>
          <p:cNvSpPr txBox="1"/>
          <p:nvPr/>
        </p:nvSpPr>
        <p:spPr>
          <a:xfrm>
            <a:off x="1270741" y="2480309"/>
            <a:ext cx="7417921" cy="1077218"/>
          </a:xfrm>
          <a:prstGeom prst="rect">
            <a:avLst/>
          </a:prstGeom>
          <a:noFill/>
        </p:spPr>
        <p:txBody>
          <a:bodyPr wrap="square" rtlCol="0">
            <a:spAutoFit/>
          </a:bodyPr>
          <a:lstStyle/>
          <a:p>
            <a:pPr algn="just"/>
            <a:r>
              <a:rPr lang="en-US" sz="1600" dirty="0" smtClean="0">
                <a:latin typeface="Arial" panose="020B0604020202020204" pitchFamily="34" charset="0"/>
                <a:cs typeface="Arial" panose="020B0604020202020204" pitchFamily="34" charset="0"/>
              </a:rPr>
              <a:t>Con un portfolio di </a:t>
            </a:r>
            <a:r>
              <a:rPr lang="it-IT" sz="1600" dirty="0" smtClean="0">
                <a:solidFill>
                  <a:srgbClr val="000000"/>
                </a:solidFill>
                <a:latin typeface="Arial" panose="020B0604020202020204" pitchFamily="34" charset="0"/>
                <a:cs typeface="Arial" panose="020B0604020202020204" pitchFamily="34" charset="0"/>
              </a:rPr>
              <a:t>quasi </a:t>
            </a:r>
            <a:r>
              <a:rPr lang="it-IT" sz="1600" dirty="0">
                <a:solidFill>
                  <a:srgbClr val="000000"/>
                </a:solidFill>
                <a:latin typeface="Arial" panose="020B0604020202020204" pitchFamily="34" charset="0"/>
                <a:cs typeface="Arial" panose="020B0604020202020204" pitchFamily="34" charset="0"/>
              </a:rPr>
              <a:t>2</a:t>
            </a:r>
            <a:r>
              <a:rPr lang="it-IT" sz="1600" dirty="0" smtClean="0">
                <a:solidFill>
                  <a:srgbClr val="000000"/>
                </a:solidFill>
                <a:latin typeface="Arial" panose="020B0604020202020204" pitchFamily="34" charset="0"/>
                <a:cs typeface="Arial" panose="020B0604020202020204" pitchFamily="34" charset="0"/>
              </a:rPr>
              <a:t>54 </a:t>
            </a:r>
            <a:r>
              <a:rPr lang="it-IT" sz="1600" dirty="0" smtClean="0">
                <a:solidFill>
                  <a:srgbClr val="000000"/>
                </a:solidFill>
                <a:latin typeface="Arial" panose="020B0604020202020204" pitchFamily="34" charset="0"/>
                <a:cs typeface="Arial" panose="020B0604020202020204" pitchFamily="34" charset="0"/>
              </a:rPr>
              <a:t>milioni di Euro, la Cooperazione italiana in </a:t>
            </a:r>
            <a:r>
              <a:rPr lang="it-IT" sz="1600" dirty="0">
                <a:solidFill>
                  <a:srgbClr val="000000"/>
                </a:solidFill>
                <a:latin typeface="Arial" panose="020B0604020202020204" pitchFamily="34" charset="0"/>
                <a:cs typeface="Arial" panose="020B0604020202020204" pitchFamily="34" charset="0"/>
              </a:rPr>
              <a:t>E</a:t>
            </a:r>
            <a:r>
              <a:rPr lang="it-IT" sz="1600" dirty="0" smtClean="0">
                <a:solidFill>
                  <a:srgbClr val="000000"/>
                </a:solidFill>
                <a:latin typeface="Arial" panose="020B0604020202020204" pitchFamily="34" charset="0"/>
                <a:cs typeface="Arial" panose="020B0604020202020204" pitchFamily="34" charset="0"/>
              </a:rPr>
              <a:t>gitto nel 2018 ha promosso numerose iniziative </a:t>
            </a:r>
            <a:r>
              <a:rPr lang="en-US" sz="1600" dirty="0" err="1" smtClean="0">
                <a:latin typeface="Arial" panose="020B0604020202020204" pitchFamily="34" charset="0"/>
                <a:cs typeface="Arial" panose="020B0604020202020204" pitchFamily="34" charset="0"/>
              </a:rPr>
              <a:t>nei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settori</a:t>
            </a:r>
            <a:r>
              <a:rPr lang="en-US" sz="1600" dirty="0" smtClean="0">
                <a:latin typeface="Arial" panose="020B0604020202020204" pitchFamily="34" charset="0"/>
                <a:cs typeface="Arial" panose="020B0604020202020204" pitchFamily="34" charset="0"/>
              </a:rPr>
              <a:t> di Governance, </a:t>
            </a:r>
            <a:r>
              <a:rPr lang="en-US" sz="1600" dirty="0" err="1">
                <a:latin typeface="Arial" panose="020B0604020202020204" pitchFamily="34" charset="0"/>
                <a:cs typeface="Arial" panose="020B0604020202020204" pitchFamily="34" charset="0"/>
              </a:rPr>
              <a:t>G</a:t>
            </a:r>
            <a:r>
              <a:rPr lang="en-US" sz="1600" dirty="0" err="1" smtClean="0">
                <a:latin typeface="Arial" panose="020B0604020202020204" pitchFamily="34" charset="0"/>
                <a:cs typeface="Arial" panose="020B0604020202020204" pitchFamily="34" charset="0"/>
              </a:rPr>
              <a:t>enere</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a:t>
            </a:r>
            <a:r>
              <a:rPr lang="en-US" sz="1600" dirty="0" err="1" smtClean="0">
                <a:latin typeface="Arial" panose="020B0604020202020204" pitchFamily="34" charset="0"/>
                <a:cs typeface="Arial" panose="020B0604020202020204" pitchFamily="34" charset="0"/>
              </a:rPr>
              <a:t>gricoltura</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a:t>
            </a:r>
            <a:r>
              <a:rPr lang="en-US" sz="1600" dirty="0" err="1" smtClean="0">
                <a:latin typeface="Arial" panose="020B0604020202020204" pitchFamily="34" charset="0"/>
                <a:cs typeface="Arial" panose="020B0604020202020204" pitchFamily="34" charset="0"/>
              </a:rPr>
              <a:t>mmigrazione</a:t>
            </a:r>
            <a:r>
              <a:rPr lang="en-US" sz="1600" dirty="0" smtClean="0">
                <a:latin typeface="Arial" panose="020B0604020202020204" pitchFamily="34" charset="0"/>
                <a:cs typeface="Arial" panose="020B0604020202020204" pitchFamily="34" charset="0"/>
              </a:rPr>
              <a:t> e </a:t>
            </a:r>
            <a:r>
              <a:rPr lang="en-US" sz="1600" dirty="0" err="1" smtClean="0">
                <a:latin typeface="Arial" panose="020B0604020202020204" pitchFamily="34" charset="0"/>
                <a:cs typeface="Arial" panose="020B0604020202020204" pitchFamily="34" charset="0"/>
              </a:rPr>
              <a:t>Sviluppo</a:t>
            </a:r>
            <a:r>
              <a:rPr lang="en-US" sz="1600" dirty="0" smtClean="0">
                <a:latin typeface="Arial" panose="020B0604020202020204" pitchFamily="34" charset="0"/>
                <a:cs typeface="Arial" panose="020B0604020202020204" pitchFamily="34" charset="0"/>
              </a:rPr>
              <a:t>, con </a:t>
            </a:r>
            <a:r>
              <a:rPr lang="en-US" sz="1600" dirty="0" err="1" smtClean="0">
                <a:latin typeface="Arial" panose="020B0604020202020204" pitchFamily="34" charset="0"/>
                <a:cs typeface="Arial" panose="020B0604020202020204" pitchFamily="34" charset="0"/>
              </a:rPr>
              <a:t>particolare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attenzione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ai</a:t>
            </a:r>
            <a:r>
              <a:rPr lang="en-US" sz="1600" dirty="0" smtClean="0">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D</a:t>
            </a:r>
            <a:r>
              <a:rPr lang="en-US" sz="1600" b="1" dirty="0" err="1" smtClean="0">
                <a:solidFill>
                  <a:srgbClr val="FF0000"/>
                </a:solidFill>
                <a:latin typeface="Arial" panose="020B0604020202020204" pitchFamily="34" charset="0"/>
                <a:cs typeface="Arial" panose="020B0604020202020204" pitchFamily="34" charset="0"/>
              </a:rPr>
              <a:t>iritti</a:t>
            </a:r>
            <a:r>
              <a:rPr lang="en-US" sz="1600" b="1" dirty="0" smtClean="0">
                <a:solidFill>
                  <a:srgbClr val="FF0000"/>
                </a:solidFill>
                <a:latin typeface="Arial" panose="020B0604020202020204" pitchFamily="34" charset="0"/>
                <a:cs typeface="Arial" panose="020B0604020202020204" pitchFamily="34" charset="0"/>
              </a:rPr>
              <a:t> </a:t>
            </a:r>
            <a:r>
              <a:rPr lang="en-US" sz="1600" b="1" dirty="0" err="1" smtClean="0">
                <a:solidFill>
                  <a:srgbClr val="FF0000"/>
                </a:solidFill>
                <a:latin typeface="Arial" panose="020B0604020202020204" pitchFamily="34" charset="0"/>
                <a:cs typeface="Arial" panose="020B0604020202020204" pitchFamily="34" charset="0"/>
              </a:rPr>
              <a:t>delle</a:t>
            </a:r>
            <a:r>
              <a:rPr lang="en-US" sz="1600" b="1" dirty="0" smtClean="0">
                <a:solidFill>
                  <a:srgbClr val="FF0000"/>
                </a:solidFill>
                <a:latin typeface="Arial" panose="020B0604020202020204" pitchFamily="34" charset="0"/>
                <a:cs typeface="Arial" panose="020B0604020202020204" pitchFamily="34" charset="0"/>
              </a:rPr>
              <a:t> </a:t>
            </a:r>
            <a:r>
              <a:rPr lang="en-US" sz="1600" b="1" dirty="0" err="1" smtClean="0">
                <a:solidFill>
                  <a:srgbClr val="FF0000"/>
                </a:solidFill>
                <a:latin typeface="Arial" panose="020B0604020202020204" pitchFamily="34" charset="0"/>
                <a:cs typeface="Arial" panose="020B0604020202020204" pitchFamily="34" charset="0"/>
              </a:rPr>
              <a:t>donne</a:t>
            </a:r>
            <a:r>
              <a:rPr lang="en-US" sz="1600" b="1" dirty="0" smtClean="0">
                <a:solidFill>
                  <a:srgbClr val="FF0000"/>
                </a:solidFill>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e </a:t>
            </a:r>
            <a:r>
              <a:rPr lang="en-US" sz="1600" dirty="0" err="1" smtClean="0">
                <a:latin typeface="Arial" panose="020B0604020202020204" pitchFamily="34" charset="0"/>
                <a:cs typeface="Arial" panose="020B0604020202020204" pitchFamily="34" charset="0"/>
              </a:rPr>
              <a:t>al</a:t>
            </a:r>
            <a:r>
              <a:rPr lang="en-US" sz="1600" b="1" dirty="0" err="1" smtClean="0">
                <a:latin typeface="Arial" panose="020B0604020202020204" pitchFamily="34" charset="0"/>
                <a:cs typeface="Arial" panose="020B0604020202020204" pitchFamily="34" charset="0"/>
              </a:rPr>
              <a:t>l’</a:t>
            </a:r>
            <a:r>
              <a:rPr lang="en-US" sz="1600" b="1" dirty="0" err="1">
                <a:solidFill>
                  <a:srgbClr val="FF0000"/>
                </a:solidFill>
                <a:latin typeface="Arial" panose="020B0604020202020204" pitchFamily="34" charset="0"/>
                <a:cs typeface="Arial" panose="020B0604020202020204" pitchFamily="34" charset="0"/>
              </a:rPr>
              <a:t>E</a:t>
            </a:r>
            <a:r>
              <a:rPr lang="en-US" sz="1600" b="1" dirty="0" err="1" smtClean="0">
                <a:solidFill>
                  <a:srgbClr val="FF0000"/>
                </a:solidFill>
                <a:latin typeface="Arial" panose="020B0604020202020204" pitchFamily="34" charset="0"/>
                <a:cs typeface="Arial" panose="020B0604020202020204" pitchFamily="34" charset="0"/>
              </a:rPr>
              <a:t>mpowerment</a:t>
            </a:r>
            <a:r>
              <a:rPr lang="en-US" sz="1600" b="1" dirty="0" smtClean="0">
                <a:solidFill>
                  <a:srgbClr val="FF0000"/>
                </a:solidFill>
                <a:latin typeface="Arial" panose="020B0604020202020204" pitchFamily="34" charset="0"/>
                <a:cs typeface="Arial" panose="020B0604020202020204" pitchFamily="34" charset="0"/>
              </a:rPr>
              <a:t> </a:t>
            </a:r>
            <a:r>
              <a:rPr lang="en-US" sz="1600" b="1" dirty="0" err="1" smtClean="0">
                <a:solidFill>
                  <a:srgbClr val="FF0000"/>
                </a:solidFill>
                <a:latin typeface="Arial" panose="020B0604020202020204" pitchFamily="34" charset="0"/>
                <a:cs typeface="Arial" panose="020B0604020202020204" pitchFamily="34" charset="0"/>
              </a:rPr>
              <a:t>femminile</a:t>
            </a:r>
            <a:endParaRPr lang="it-IT" sz="1600" b="1" dirty="0">
              <a:solidFill>
                <a:srgbClr val="FF0000"/>
              </a:solidFill>
              <a:latin typeface="Arial" panose="020B0604020202020204" pitchFamily="34" charset="0"/>
              <a:cs typeface="Arial" panose="020B0604020202020204" pitchFamily="34" charset="0"/>
            </a:endParaRPr>
          </a:p>
        </p:txBody>
      </p:sp>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2048" y="3971572"/>
            <a:ext cx="1783277" cy="1783277"/>
          </a:xfrm>
          <a:prstGeom prst="rect">
            <a:avLst/>
          </a:prstGeom>
        </p:spPr>
      </p:pic>
      <p:sp>
        <p:nvSpPr>
          <p:cNvPr id="6" name="CasellaDiTesto 5"/>
          <p:cNvSpPr txBox="1"/>
          <p:nvPr/>
        </p:nvSpPr>
        <p:spPr>
          <a:xfrm>
            <a:off x="3560874" y="3969758"/>
            <a:ext cx="5127788" cy="2800767"/>
          </a:xfrm>
          <a:prstGeom prst="rect">
            <a:avLst/>
          </a:prstGeom>
          <a:noFill/>
        </p:spPr>
        <p:txBody>
          <a:bodyPr wrap="square" rtlCol="0">
            <a:spAutoFit/>
          </a:bodyPr>
          <a:lstStyle/>
          <a:p>
            <a:pPr algn="just"/>
            <a:r>
              <a:rPr lang="it-IT" sz="1600" dirty="0" smtClean="0">
                <a:latin typeface="Arial" panose="020B0604020202020204" pitchFamily="34" charset="0"/>
                <a:cs typeface="Arial" panose="020B0604020202020204" pitchFamily="34" charset="0"/>
              </a:rPr>
              <a:t>In linea con l’Agenda 2030 dello Sviluppo Sostenibile, anche l’Italia è impegnata a portare avanti iniziative che contribuiscano al raggiungimento dell’ </a:t>
            </a:r>
            <a:r>
              <a:rPr lang="it-IT" sz="1600" dirty="0">
                <a:latin typeface="Arial" panose="020B0604020202020204" pitchFamily="34" charset="0"/>
                <a:cs typeface="Arial" panose="020B0604020202020204" pitchFamily="34" charset="0"/>
              </a:rPr>
              <a:t>Obiettivo 5: Raggiungere l’uguaglianza di genere ed emancipare tutte le donne e le </a:t>
            </a:r>
            <a:r>
              <a:rPr lang="it-IT" sz="1600" dirty="0" smtClean="0">
                <a:latin typeface="Arial" panose="020B0604020202020204" pitchFamily="34" charset="0"/>
                <a:cs typeface="Arial" panose="020B0604020202020204" pitchFamily="34" charset="0"/>
              </a:rPr>
              <a:t>ragazze.</a:t>
            </a:r>
            <a:endParaRPr lang="it-IT" sz="1600" dirty="0">
              <a:latin typeface="Arial" panose="020B0604020202020204" pitchFamily="34" charset="0"/>
              <a:cs typeface="Arial" panose="020B0604020202020204" pitchFamily="34" charset="0"/>
            </a:endParaRPr>
          </a:p>
          <a:p>
            <a:endParaRPr lang="en-US" sz="1600" b="1" dirty="0" smtClean="0">
              <a:solidFill>
                <a:srgbClr val="FF0000"/>
              </a:solidFill>
              <a:latin typeface="Arial" panose="020B0604020202020204" pitchFamily="34" charset="0"/>
              <a:cs typeface="Arial" panose="020B0604020202020204" pitchFamily="34" charset="0"/>
            </a:endParaRPr>
          </a:p>
          <a:p>
            <a:r>
              <a:rPr lang="en-US" sz="1600" dirty="0" err="1" smtClean="0">
                <a:latin typeface="Arial" panose="020B0604020202020204" pitchFamily="34" charset="0"/>
                <a:cs typeface="Arial" panose="020B0604020202020204" pitchFamily="34" charset="0"/>
              </a:rPr>
              <a:t>Nel</a:t>
            </a:r>
            <a:r>
              <a:rPr lang="en-US" sz="1600" dirty="0" smtClean="0">
                <a:latin typeface="Arial" panose="020B0604020202020204" pitchFamily="34" charset="0"/>
                <a:cs typeface="Arial" panose="020B0604020202020204" pitchFamily="34" charset="0"/>
              </a:rPr>
              <a:t> 2018-2019:</a:t>
            </a:r>
            <a:endParaRPr lang="it-IT" sz="1600" dirty="0" smtClean="0">
              <a:latin typeface="Arial" panose="020B0604020202020204" pitchFamily="34" charset="0"/>
              <a:cs typeface="Arial" panose="020B0604020202020204" pitchFamily="34" charset="0"/>
            </a:endParaRPr>
          </a:p>
          <a:p>
            <a:r>
              <a:rPr lang="it-IT" sz="1600" b="1" dirty="0" smtClean="0">
                <a:solidFill>
                  <a:srgbClr val="FF0000"/>
                </a:solidFill>
                <a:latin typeface="Arial" panose="020B0604020202020204" pitchFamily="34" charset="0"/>
                <a:cs typeface="Arial" panose="020B0604020202020204" pitchFamily="34" charset="0"/>
              </a:rPr>
              <a:t>15</a:t>
            </a:r>
            <a:r>
              <a:rPr lang="it-IT" sz="1600" dirty="0" smtClean="0">
                <a:latin typeface="Arial" panose="020B0604020202020204" pitchFamily="34" charset="0"/>
                <a:cs typeface="Arial" panose="020B0604020202020204" pitchFamily="34" charset="0"/>
              </a:rPr>
              <a:t> i progetti che hanno come target donne e giovani egiziane </a:t>
            </a:r>
          </a:p>
          <a:p>
            <a:r>
              <a:rPr lang="it-IT" sz="1600" b="1" dirty="0" smtClean="0">
                <a:solidFill>
                  <a:srgbClr val="FF0000"/>
                </a:solidFill>
                <a:latin typeface="Arial" panose="020B0604020202020204" pitchFamily="34" charset="0"/>
                <a:cs typeface="Arial" panose="020B0604020202020204" pitchFamily="34" charset="0"/>
              </a:rPr>
              <a:t>20 Milioni di Euro </a:t>
            </a:r>
            <a:r>
              <a:rPr lang="it-IT" sz="1600" dirty="0" smtClean="0">
                <a:latin typeface="Arial" panose="020B0604020202020204" pitchFamily="34" charset="0"/>
                <a:cs typeface="Arial" panose="020B0604020202020204" pitchFamily="34" charset="0"/>
              </a:rPr>
              <a:t>il totale allocato alle iniziative a supporto delle donne   </a:t>
            </a:r>
            <a:endParaRPr lang="it-IT" sz="1600" dirty="0">
              <a:latin typeface="Arial" panose="020B0604020202020204" pitchFamily="34" charset="0"/>
              <a:cs typeface="Arial" panose="020B0604020202020204" pitchFamily="34" charset="0"/>
            </a:endParaRPr>
          </a:p>
        </p:txBody>
      </p:sp>
      <p:pic>
        <p:nvPicPr>
          <p:cNvPr id="2" name="Immagin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9025" y="209142"/>
            <a:ext cx="3569318" cy="605694"/>
          </a:xfrm>
          <a:prstGeom prst="rect">
            <a:avLst/>
          </a:prstGeom>
        </p:spPr>
      </p:pic>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asellaDiTesto 6"/>
          <p:cNvSpPr txBox="1"/>
          <p:nvPr/>
        </p:nvSpPr>
        <p:spPr>
          <a:xfrm>
            <a:off x="420696" y="710933"/>
            <a:ext cx="2650603" cy="400110"/>
          </a:xfrm>
          <a:prstGeom prst="rect">
            <a:avLst/>
          </a:prstGeom>
          <a:noFill/>
        </p:spPr>
        <p:txBody>
          <a:bodyPr wrap="square" rtlCol="0">
            <a:spAutoFit/>
          </a:bodyPr>
          <a:lstStyle/>
          <a:p>
            <a:endParaRPr lang="it-IT" sz="2000" b="1" dirty="0">
              <a:latin typeface="Arial" charset="0"/>
              <a:ea typeface="Arial" charset="0"/>
              <a:cs typeface="Arial" charset="0"/>
            </a:endParaRPr>
          </a:p>
        </p:txBody>
      </p:sp>
      <p:sp>
        <p:nvSpPr>
          <p:cNvPr id="10" name="CasellaDiTesto 9"/>
          <p:cNvSpPr txBox="1"/>
          <p:nvPr/>
        </p:nvSpPr>
        <p:spPr>
          <a:xfrm>
            <a:off x="279605" y="935266"/>
            <a:ext cx="2983081" cy="707886"/>
          </a:xfrm>
          <a:prstGeom prst="rect">
            <a:avLst/>
          </a:prstGeom>
          <a:noFill/>
        </p:spPr>
        <p:txBody>
          <a:bodyPr wrap="square" rtlCol="0">
            <a:spAutoFit/>
          </a:bodyPr>
          <a:lstStyle/>
          <a:p>
            <a:pPr algn="just"/>
            <a:r>
              <a:rPr lang="it-IT" sz="1000" b="1" dirty="0" smtClean="0"/>
              <a:t>ASSISTENZA ED EMPOWERMENT DELLE DONNE E BAMBINE RIFUGIATE SIRIANE E DELLE DONNE E BAMBINE VULNERABILI DELLE COMUNITÀ OSPITANTI IN EGITTO GIORDANIA E LIBANO</a:t>
            </a:r>
            <a:endParaRPr lang="it-IT" sz="1000" b="1" dirty="0"/>
          </a:p>
        </p:txBody>
      </p:sp>
      <p:graphicFrame>
        <p:nvGraphicFramePr>
          <p:cNvPr id="11" name="Tabella 10"/>
          <p:cNvGraphicFramePr>
            <a:graphicFrameLocks noGrp="1"/>
          </p:cNvGraphicFramePr>
          <p:nvPr>
            <p:extLst>
              <p:ext uri="{D42A27DB-BD31-4B8C-83A1-F6EECF244321}">
                <p14:modId xmlns:p14="http://schemas.microsoft.com/office/powerpoint/2010/main" val="1786611147"/>
              </p:ext>
            </p:extLst>
          </p:nvPr>
        </p:nvGraphicFramePr>
        <p:xfrm>
          <a:off x="279605" y="1896906"/>
          <a:ext cx="2983082" cy="2697428"/>
        </p:xfrm>
        <a:graphic>
          <a:graphicData uri="http://schemas.openxmlformats.org/drawingml/2006/table">
            <a:tbl>
              <a:tblPr firstRow="1" bandRow="1">
                <a:tableStyleId>{8799B23B-EC83-4686-B30A-512413B5E67A}</a:tableStyleId>
              </a:tblPr>
              <a:tblGrid>
                <a:gridCol w="1491541"/>
                <a:gridCol w="1491541"/>
              </a:tblGrid>
              <a:tr h="350468">
                <a:tc gridSpan="2">
                  <a:txBody>
                    <a:bodyPr/>
                    <a:lstStyle/>
                    <a:p>
                      <a:pPr marL="0" marR="0" algn="just">
                        <a:spcBef>
                          <a:spcPts val="0"/>
                        </a:spcBef>
                        <a:spcAft>
                          <a:spcPts val="0"/>
                        </a:spcAft>
                      </a:pPr>
                      <a:r>
                        <a:rPr lang="it-IT" sz="1000" b="1" dirty="0" smtClean="0">
                          <a:effectLst/>
                          <a:latin typeface="Calibri" panose="020F0502020204030204" pitchFamily="34" charset="0"/>
                          <a:ea typeface="Calibri" panose="020F0502020204030204" pitchFamily="34" charset="0"/>
                          <a:cs typeface="Calibri" panose="020F0502020204030204" pitchFamily="34" charset="0"/>
                        </a:rPr>
                        <a:t>Obiettivo</a:t>
                      </a:r>
                      <a:r>
                        <a:rPr lang="it-IT" sz="1000" b="0" dirty="0" smtClean="0">
                          <a:effectLst/>
                          <a:latin typeface="Calibri" panose="020F0502020204030204" pitchFamily="34" charset="0"/>
                          <a:ea typeface="Calibri" panose="020F0502020204030204" pitchFamily="34" charset="0"/>
                          <a:cs typeface="Calibri" panose="020F0502020204030204" pitchFamily="34" charset="0"/>
                        </a:rPr>
                        <a:t>: migliorare</a:t>
                      </a:r>
                      <a:r>
                        <a:rPr lang="it-IT" sz="1000" b="0" baseline="0" dirty="0" smtClean="0">
                          <a:effectLst/>
                          <a:latin typeface="Calibri" panose="020F0502020204030204" pitchFamily="34" charset="0"/>
                          <a:ea typeface="Calibri" panose="020F0502020204030204" pitchFamily="34" charset="0"/>
                          <a:cs typeface="Calibri" panose="020F0502020204030204" pitchFamily="34" charset="0"/>
                        </a:rPr>
                        <a:t> </a:t>
                      </a:r>
                      <a:r>
                        <a:rPr lang="it-IT" sz="1000" b="0" dirty="0" smtClean="0">
                          <a:effectLst/>
                          <a:latin typeface="Calibri" panose="020F0502020204030204" pitchFamily="34" charset="0"/>
                          <a:ea typeface="Calibri" panose="020F0502020204030204" pitchFamily="34" charset="0"/>
                          <a:cs typeface="Calibri" panose="020F0502020204030204" pitchFamily="34" charset="0"/>
                        </a:rPr>
                        <a:t>le condizioni socioeconomiche delle donne e rifugiate,</a:t>
                      </a:r>
                      <a:r>
                        <a:rPr lang="it-IT" sz="1000" b="0" baseline="0" dirty="0" smtClean="0">
                          <a:effectLst/>
                          <a:latin typeface="Calibri" panose="020F0502020204030204" pitchFamily="34" charset="0"/>
                          <a:ea typeface="Calibri" panose="020F0502020204030204" pitchFamily="34" charset="0"/>
                          <a:cs typeface="Calibri" panose="020F0502020204030204" pitchFamily="34" charset="0"/>
                        </a:rPr>
                        <a:t> </a:t>
                      </a:r>
                      <a:r>
                        <a:rPr lang="it-IT" sz="1000" b="0" dirty="0" smtClean="0">
                          <a:effectLst/>
                          <a:latin typeface="Calibri" panose="020F0502020204030204" pitchFamily="34" charset="0"/>
                          <a:ea typeface="Calibri" panose="020F0502020204030204" pitchFamily="34" charset="0"/>
                          <a:cs typeface="Calibri" panose="020F0502020204030204" pitchFamily="34" charset="0"/>
                        </a:rPr>
                        <a:t>l’accesso ai diritti sessuali/riproduttivi e rafforzare i sistemi di prevenzione e risposta alla violenza.</a:t>
                      </a:r>
                      <a:endParaRPr lang="it-IT" sz="10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it-IT" sz="1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it-IT" sz="1000" b="0" dirty="0"/>
                    </a:p>
                  </a:txBody>
                  <a:tcPr/>
                </a:tc>
              </a:tr>
              <a:tr h="350468">
                <a:tc>
                  <a:txBody>
                    <a:bodyPr/>
                    <a:lstStyle/>
                    <a:p>
                      <a:r>
                        <a:rPr lang="en-US" sz="1000" b="1" dirty="0" err="1" smtClean="0"/>
                        <a:t>Ente</a:t>
                      </a:r>
                      <a:r>
                        <a:rPr lang="en-US" sz="1000" b="1" baseline="0" dirty="0" smtClean="0"/>
                        <a:t> </a:t>
                      </a:r>
                      <a:r>
                        <a:rPr lang="en-US" sz="1000" b="1" baseline="0" dirty="0" err="1" smtClean="0"/>
                        <a:t>esecutore</a:t>
                      </a:r>
                      <a:endParaRPr lang="it-IT" sz="1000" b="1" dirty="0"/>
                    </a:p>
                  </a:txBody>
                  <a:tcPr/>
                </a:tc>
                <a:tc>
                  <a:txBody>
                    <a:bodyPr/>
                    <a:lstStyle/>
                    <a:p>
                      <a:r>
                        <a:rPr lang="it-IT" sz="1000" b="0" kern="1200" dirty="0" smtClean="0">
                          <a:solidFill>
                            <a:schemeClr val="tx1"/>
                          </a:solidFill>
                          <a:effectLst/>
                          <a:latin typeface="+mn-lt"/>
                          <a:ea typeface="+mn-ea"/>
                          <a:cs typeface="+mn-cs"/>
                        </a:rPr>
                        <a:t>AICS Cairo, AICS Amman, AICS Beirut, UNFPA, UN-ESCWA, </a:t>
                      </a:r>
                      <a:r>
                        <a:rPr lang="it-IT" sz="1000" b="0" kern="1200" dirty="0" err="1" smtClean="0">
                          <a:solidFill>
                            <a:schemeClr val="tx1"/>
                          </a:solidFill>
                          <a:effectLst/>
                          <a:latin typeface="+mn-lt"/>
                          <a:ea typeface="+mn-ea"/>
                          <a:cs typeface="+mn-cs"/>
                        </a:rPr>
                        <a:t>Oxfam</a:t>
                      </a:r>
                      <a:r>
                        <a:rPr lang="it-IT" sz="1000" b="0" kern="1200" dirty="0" smtClean="0">
                          <a:solidFill>
                            <a:schemeClr val="tx1"/>
                          </a:solidFill>
                          <a:effectLst/>
                          <a:latin typeface="+mn-lt"/>
                          <a:ea typeface="+mn-ea"/>
                          <a:cs typeface="+mn-cs"/>
                        </a:rPr>
                        <a:t> Italia, ARCS</a:t>
                      </a:r>
                      <a:endParaRPr lang="it-IT" sz="1000" b="0" dirty="0"/>
                    </a:p>
                  </a:txBody>
                  <a:tcPr/>
                </a:tc>
              </a:tr>
              <a:tr h="350468">
                <a:tc>
                  <a:txBody>
                    <a:bodyPr/>
                    <a:lstStyle/>
                    <a:p>
                      <a:pPr marL="0" algn="l" defTabSz="1007943" rtl="0" eaLnBrk="1" latinLnBrk="0" hangingPunct="1"/>
                      <a:r>
                        <a:rPr lang="en-US" sz="1000" b="1" kern="1200" dirty="0" err="1" smtClean="0">
                          <a:solidFill>
                            <a:schemeClr val="tx1"/>
                          </a:solidFill>
                          <a:latin typeface="+mn-lt"/>
                          <a:ea typeface="+mn-ea"/>
                          <a:cs typeface="+mn-cs"/>
                        </a:rPr>
                        <a:t>Durata</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it-IT" sz="1000" dirty="0" smtClean="0">
                          <a:effectLst/>
                          <a:latin typeface="Calibri" panose="020F0502020204030204" pitchFamily="34" charset="0"/>
                          <a:ea typeface="Calibri" panose="020F0502020204030204" pitchFamily="34" charset="0"/>
                        </a:rPr>
                        <a:t>Dicembre 2018 - Novembre 2021</a:t>
                      </a:r>
                      <a:endParaRPr lang="it-IT" sz="1000" b="0" kern="1200" dirty="0">
                        <a:solidFill>
                          <a:schemeClr val="tx1"/>
                        </a:solidFill>
                        <a:effectLst/>
                        <a:latin typeface="+mn-lt"/>
                        <a:ea typeface="+mn-ea"/>
                        <a:cs typeface="+mn-cs"/>
                      </a:endParaRPr>
                    </a:p>
                  </a:txBody>
                  <a:tcPr/>
                </a:tc>
              </a:tr>
              <a:tr h="350468">
                <a:tc>
                  <a:txBody>
                    <a:bodyPr/>
                    <a:lstStyle/>
                    <a:p>
                      <a:pPr marL="0" algn="l" defTabSz="1007943" rtl="0" eaLnBrk="1" latinLnBrk="0" hangingPunct="1"/>
                      <a:r>
                        <a:rPr lang="en-US" sz="1000" b="1" kern="1200" dirty="0" smtClean="0">
                          <a:solidFill>
                            <a:schemeClr val="tx1"/>
                          </a:solidFill>
                          <a:latin typeface="+mn-lt"/>
                          <a:ea typeface="+mn-ea"/>
                          <a:cs typeface="+mn-cs"/>
                        </a:rPr>
                        <a:t>Area</a:t>
                      </a:r>
                      <a:r>
                        <a:rPr lang="en-US" sz="1000" b="1" kern="1200" baseline="0" dirty="0" smtClean="0">
                          <a:solidFill>
                            <a:schemeClr val="tx1"/>
                          </a:solidFill>
                          <a:latin typeface="+mn-lt"/>
                          <a:ea typeface="+mn-ea"/>
                          <a:cs typeface="+mn-cs"/>
                        </a:rPr>
                        <a:t> </a:t>
                      </a:r>
                      <a:r>
                        <a:rPr lang="en-US" sz="1000" b="1" kern="1200" baseline="0" dirty="0" err="1" smtClean="0">
                          <a:solidFill>
                            <a:schemeClr val="tx1"/>
                          </a:solidFill>
                          <a:latin typeface="+mn-lt"/>
                          <a:ea typeface="+mn-ea"/>
                          <a:cs typeface="+mn-cs"/>
                        </a:rPr>
                        <a:t>d’implementazione</a:t>
                      </a:r>
                      <a:r>
                        <a:rPr lang="en-US" sz="1000" b="1" kern="1200" baseline="0" dirty="0" smtClean="0">
                          <a:solidFill>
                            <a:schemeClr val="tx1"/>
                          </a:solidFill>
                          <a:latin typeface="+mn-lt"/>
                          <a:ea typeface="+mn-ea"/>
                          <a:cs typeface="+mn-cs"/>
                        </a:rPr>
                        <a: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err="1" smtClean="0">
                          <a:solidFill>
                            <a:schemeClr val="tx1"/>
                          </a:solidFill>
                          <a:effectLst/>
                          <a:latin typeface="+mn-lt"/>
                          <a:ea typeface="+mn-ea"/>
                          <a:cs typeface="+mn-cs"/>
                        </a:rPr>
                        <a:t>Regionale</a:t>
                      </a:r>
                      <a:r>
                        <a:rPr lang="en-US" sz="1000" b="0" kern="1200" dirty="0" smtClean="0">
                          <a:solidFill>
                            <a:schemeClr val="tx1"/>
                          </a:solidFill>
                          <a:effectLst/>
                          <a:latin typeface="+mn-lt"/>
                          <a:ea typeface="+mn-ea"/>
                          <a:cs typeface="+mn-cs"/>
                        </a:rPr>
                        <a:t>:</a:t>
                      </a:r>
                      <a:r>
                        <a:rPr lang="en-US" sz="1000" b="0" kern="1200" baseline="0" dirty="0" smtClean="0">
                          <a:solidFill>
                            <a:schemeClr val="tx1"/>
                          </a:solidFill>
                          <a:effectLst/>
                          <a:latin typeface="+mn-lt"/>
                          <a:ea typeface="+mn-ea"/>
                          <a:cs typeface="+mn-cs"/>
                        </a:rPr>
                        <a:t> </a:t>
                      </a:r>
                      <a:r>
                        <a:rPr lang="en-US" sz="1000" b="0" kern="1200" dirty="0" err="1" smtClean="0">
                          <a:solidFill>
                            <a:schemeClr val="tx1"/>
                          </a:solidFill>
                          <a:effectLst/>
                          <a:latin typeface="+mn-lt"/>
                          <a:ea typeface="+mn-ea"/>
                          <a:cs typeface="+mn-cs"/>
                        </a:rPr>
                        <a:t>Egitto</a:t>
                      </a:r>
                      <a:r>
                        <a:rPr lang="en-US" sz="1000" b="0" kern="1200" dirty="0" smtClean="0">
                          <a:solidFill>
                            <a:schemeClr val="tx1"/>
                          </a:solidFill>
                          <a:effectLst/>
                          <a:latin typeface="+mn-lt"/>
                          <a:ea typeface="+mn-ea"/>
                          <a:cs typeface="+mn-cs"/>
                        </a:rPr>
                        <a:t>,</a:t>
                      </a:r>
                      <a:r>
                        <a:rPr lang="en-US" sz="1000" b="0" kern="1200" baseline="0" dirty="0" smtClean="0">
                          <a:solidFill>
                            <a:schemeClr val="tx1"/>
                          </a:solidFill>
                          <a:effectLst/>
                          <a:latin typeface="+mn-lt"/>
                          <a:ea typeface="+mn-ea"/>
                          <a:cs typeface="+mn-cs"/>
                        </a:rPr>
                        <a:t> </a:t>
                      </a:r>
                      <a:r>
                        <a:rPr lang="en-US" sz="1000" b="0" kern="1200" baseline="0" dirty="0" err="1" smtClean="0">
                          <a:solidFill>
                            <a:schemeClr val="tx1"/>
                          </a:solidFill>
                          <a:effectLst/>
                          <a:latin typeface="+mn-lt"/>
                          <a:ea typeface="+mn-ea"/>
                          <a:cs typeface="+mn-cs"/>
                        </a:rPr>
                        <a:t>Libano</a:t>
                      </a:r>
                      <a:r>
                        <a:rPr lang="en-US" sz="1000" b="0" kern="1200" baseline="0" dirty="0" smtClean="0">
                          <a:solidFill>
                            <a:schemeClr val="tx1"/>
                          </a:solidFill>
                          <a:effectLst/>
                          <a:latin typeface="+mn-lt"/>
                          <a:ea typeface="+mn-ea"/>
                          <a:cs typeface="+mn-cs"/>
                        </a:rPr>
                        <a:t>, </a:t>
                      </a:r>
                      <a:r>
                        <a:rPr lang="en-US" sz="1000" b="0" kern="1200" baseline="0" dirty="0" err="1" smtClean="0">
                          <a:solidFill>
                            <a:schemeClr val="tx1"/>
                          </a:solidFill>
                          <a:effectLst/>
                          <a:latin typeface="+mn-lt"/>
                          <a:ea typeface="+mn-ea"/>
                          <a:cs typeface="+mn-cs"/>
                        </a:rPr>
                        <a:t>Giordania</a:t>
                      </a:r>
                      <a:endParaRPr lang="it-IT" sz="1000" b="0" kern="1200" dirty="0" smtClean="0">
                        <a:solidFill>
                          <a:schemeClr val="tx1"/>
                        </a:solidFill>
                        <a:effectLst/>
                        <a:latin typeface="+mn-lt"/>
                        <a:ea typeface="+mn-ea"/>
                        <a:cs typeface="+mn-cs"/>
                      </a:endParaRPr>
                    </a:p>
                  </a:txBody>
                  <a:tcPr/>
                </a:tc>
              </a:tr>
              <a:tr h="350468">
                <a:tc>
                  <a:txBody>
                    <a:bodyPr/>
                    <a:lstStyle/>
                    <a:p>
                      <a:pPr marL="0" algn="l" defTabSz="1007943" rtl="0" eaLnBrk="1" latinLnBrk="0" hangingPunct="1"/>
                      <a:r>
                        <a:rPr lang="en-US" sz="1000" b="1" kern="1200" dirty="0" smtClean="0">
                          <a:solidFill>
                            <a:schemeClr val="tx1"/>
                          </a:solidFill>
                          <a:latin typeface="+mn-lt"/>
                          <a:ea typeface="+mn-ea"/>
                          <a:cs typeface="+mn-cs"/>
                        </a:rPr>
                        <a:t>Budget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smtClean="0">
                          <a:solidFill>
                            <a:schemeClr val="tx1"/>
                          </a:solidFill>
                          <a:effectLst/>
                          <a:latin typeface="+mn-lt"/>
                          <a:ea typeface="+mn-ea"/>
                          <a:cs typeface="+mn-cs"/>
                        </a:rPr>
                        <a:t>6.000.000</a:t>
                      </a:r>
                      <a:r>
                        <a:rPr lang="en-US" sz="1000" b="0" kern="1200" baseline="0" dirty="0" smtClean="0">
                          <a:solidFill>
                            <a:schemeClr val="tx1"/>
                          </a:solidFill>
                          <a:effectLst/>
                          <a:latin typeface="+mn-lt"/>
                          <a:ea typeface="+mn-ea"/>
                          <a:cs typeface="+mn-cs"/>
                        </a:rPr>
                        <a:t> EUR </a:t>
                      </a:r>
                      <a:endParaRPr lang="it-IT" sz="1000" b="0" kern="1200" dirty="0" smtClean="0">
                        <a:solidFill>
                          <a:schemeClr val="tx1"/>
                        </a:solidFill>
                        <a:effectLst/>
                        <a:latin typeface="+mn-lt"/>
                        <a:ea typeface="+mn-ea"/>
                        <a:cs typeface="+mn-cs"/>
                      </a:endParaRPr>
                    </a:p>
                  </a:txBody>
                  <a:tcPr/>
                </a:tc>
              </a:tr>
            </a:tbl>
          </a:graphicData>
        </a:graphic>
      </p:graphicFrame>
      <p:pic>
        <p:nvPicPr>
          <p:cNvPr id="23" name="Immagin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6019" y="304533"/>
            <a:ext cx="469900" cy="406400"/>
          </a:xfrm>
          <a:prstGeom prst="rect">
            <a:avLst/>
          </a:prstGeom>
        </p:spPr>
      </p:pic>
      <p:graphicFrame>
        <p:nvGraphicFramePr>
          <p:cNvPr id="25" name="Tabella 24"/>
          <p:cNvGraphicFramePr>
            <a:graphicFrameLocks noGrp="1"/>
          </p:cNvGraphicFramePr>
          <p:nvPr>
            <p:extLst>
              <p:ext uri="{D42A27DB-BD31-4B8C-83A1-F6EECF244321}">
                <p14:modId xmlns:p14="http://schemas.microsoft.com/office/powerpoint/2010/main" val="1287521723"/>
              </p:ext>
            </p:extLst>
          </p:nvPr>
        </p:nvGraphicFramePr>
        <p:xfrm>
          <a:off x="3894800" y="1896906"/>
          <a:ext cx="2983082" cy="2804056"/>
        </p:xfrm>
        <a:graphic>
          <a:graphicData uri="http://schemas.openxmlformats.org/drawingml/2006/table">
            <a:tbl>
              <a:tblPr firstRow="1" bandRow="1">
                <a:tableStyleId>{8799B23B-EC83-4686-B30A-512413B5E67A}</a:tableStyleId>
              </a:tblPr>
              <a:tblGrid>
                <a:gridCol w="1491541"/>
                <a:gridCol w="1491541"/>
              </a:tblGrid>
              <a:tr h="987807">
                <a:tc gridSpan="2">
                  <a:txBody>
                    <a:bodyPr/>
                    <a:lstStyle/>
                    <a:p>
                      <a:pPr marL="0" marR="0" algn="just">
                        <a:spcBef>
                          <a:spcPts val="0"/>
                        </a:spcBef>
                        <a:spcAft>
                          <a:spcPts val="0"/>
                        </a:spcAft>
                      </a:pPr>
                      <a:r>
                        <a:rPr lang="it-IT" sz="1000" b="1" dirty="0" smtClean="0">
                          <a:effectLst/>
                          <a:latin typeface="Calibri" panose="020F0502020204030204" pitchFamily="34" charset="0"/>
                          <a:ea typeface="Calibri" panose="020F0502020204030204" pitchFamily="34" charset="0"/>
                          <a:cs typeface="Calibri" panose="020F0502020204030204" pitchFamily="34" charset="0"/>
                        </a:rPr>
                        <a:t>Obiettivo</a:t>
                      </a:r>
                      <a:r>
                        <a:rPr lang="it-IT" sz="1000" b="0" dirty="0" smtClean="0">
                          <a:effectLst/>
                          <a:latin typeface="Calibri" panose="020F0502020204030204" pitchFamily="34" charset="0"/>
                          <a:ea typeface="Calibri" panose="020F0502020204030204" pitchFamily="34" charset="0"/>
                          <a:cs typeface="Calibri" panose="020F0502020204030204" pitchFamily="34" charset="0"/>
                        </a:rPr>
                        <a:t>:</a:t>
                      </a:r>
                      <a:r>
                        <a:rPr lang="it-IT" sz="1000" b="0" baseline="0" dirty="0" smtClean="0">
                          <a:effectLst/>
                          <a:latin typeface="Calibri" panose="020F0502020204030204" pitchFamily="34" charset="0"/>
                          <a:ea typeface="Calibri" panose="020F0502020204030204" pitchFamily="34" charset="0"/>
                          <a:cs typeface="Calibri" panose="020F0502020204030204" pitchFamily="34" charset="0"/>
                        </a:rPr>
                        <a:t> </a:t>
                      </a:r>
                      <a:r>
                        <a:rPr lang="it-IT" sz="1000" b="0" dirty="0" smtClean="0">
                          <a:effectLst/>
                          <a:latin typeface="Calibri" panose="020F0502020204030204" pitchFamily="34" charset="0"/>
                          <a:ea typeface="Calibri" panose="020F0502020204030204" pitchFamily="34" charset="0"/>
                          <a:cs typeface="ArialMT"/>
                        </a:rPr>
                        <a:t>creare un ambiente favorevole al potenziamento dei diritti delle donne dal punto di vista politico, giuridico, sociale e culturale, rafforzando le competenze delle entità nazionali e locali nel rispondere a casi di violenza di genere e promuovendo una strategia per combattere gli abusi sulle donne in tutto il territorio egiziano.</a:t>
                      </a:r>
                      <a:endParaRPr lang="it-IT" sz="10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it-IT" sz="1000" b="0" dirty="0"/>
                    </a:p>
                  </a:txBody>
                  <a:tcPr/>
                </a:tc>
              </a:tr>
              <a:tr h="350468">
                <a:tc>
                  <a:txBody>
                    <a:bodyPr/>
                    <a:lstStyle/>
                    <a:p>
                      <a:r>
                        <a:rPr lang="en-US" sz="1000" b="1" dirty="0" err="1" smtClean="0"/>
                        <a:t>Ente</a:t>
                      </a:r>
                      <a:r>
                        <a:rPr lang="en-US" sz="1000" b="1" baseline="0" dirty="0" smtClean="0"/>
                        <a:t> </a:t>
                      </a:r>
                      <a:r>
                        <a:rPr lang="en-US" sz="1000" b="1" baseline="0" dirty="0" err="1" smtClean="0"/>
                        <a:t>esecutore</a:t>
                      </a:r>
                      <a:endParaRPr lang="it-IT" sz="1000" b="1" dirty="0"/>
                    </a:p>
                  </a:txBody>
                  <a:tcPr/>
                </a:tc>
                <a:tc>
                  <a:txBody>
                    <a:bodyPr/>
                    <a:lstStyle/>
                    <a:p>
                      <a:r>
                        <a:rPr lang="it-IT" sz="1000" dirty="0" smtClean="0">
                          <a:effectLst/>
                          <a:latin typeface="Calibri" panose="020F0502020204030204" pitchFamily="34" charset="0"/>
                          <a:ea typeface="Calibri" panose="020F0502020204030204" pitchFamily="34" charset="0"/>
                          <a:cs typeface="ArialMT"/>
                        </a:rPr>
                        <a:t>Fondo delle Nazioni Unite per la Popolazione - UNFPA</a:t>
                      </a:r>
                      <a:endParaRPr lang="it-IT" sz="1000" b="0" dirty="0"/>
                    </a:p>
                  </a:txBody>
                  <a:tcPr/>
                </a:tc>
              </a:tr>
              <a:tr h="350468">
                <a:tc>
                  <a:txBody>
                    <a:bodyPr/>
                    <a:lstStyle/>
                    <a:p>
                      <a:pPr marL="0" algn="l" defTabSz="1007943" rtl="0" eaLnBrk="1" latinLnBrk="0" hangingPunct="1"/>
                      <a:r>
                        <a:rPr lang="en-US" sz="1000" b="1" kern="1200" dirty="0" err="1" smtClean="0">
                          <a:solidFill>
                            <a:schemeClr val="tx1"/>
                          </a:solidFill>
                          <a:latin typeface="+mn-lt"/>
                          <a:ea typeface="+mn-ea"/>
                          <a:cs typeface="+mn-cs"/>
                        </a:rPr>
                        <a:t>Durata</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it-IT" sz="1000" dirty="0" smtClean="0">
                          <a:effectLst/>
                          <a:latin typeface="Calibri" panose="020F0502020204030204" pitchFamily="34" charset="0"/>
                          <a:ea typeface="Calibri" panose="020F0502020204030204" pitchFamily="34" charset="0"/>
                          <a:cs typeface="ArialMT"/>
                        </a:rPr>
                        <a:t>Giugno 2017- Maggio 2019</a:t>
                      </a:r>
                      <a:endParaRPr lang="it-IT" sz="1000" b="0" kern="1200" dirty="0">
                        <a:solidFill>
                          <a:schemeClr val="tx1"/>
                        </a:solidFill>
                        <a:effectLst/>
                        <a:latin typeface="+mn-lt"/>
                        <a:ea typeface="+mn-ea"/>
                        <a:cs typeface="+mn-cs"/>
                      </a:endParaRPr>
                    </a:p>
                  </a:txBody>
                  <a:tcPr/>
                </a:tc>
              </a:tr>
              <a:tr h="350468">
                <a:tc>
                  <a:txBody>
                    <a:bodyPr/>
                    <a:lstStyle/>
                    <a:p>
                      <a:pPr marL="0" algn="l" defTabSz="1007943" rtl="0" eaLnBrk="1" latinLnBrk="0" hangingPunct="1"/>
                      <a:r>
                        <a:rPr lang="en-US" sz="1000" b="1" kern="1200" dirty="0" smtClean="0">
                          <a:solidFill>
                            <a:schemeClr val="tx1"/>
                          </a:solidFill>
                          <a:latin typeface="+mn-lt"/>
                          <a:ea typeface="+mn-ea"/>
                          <a:cs typeface="+mn-cs"/>
                        </a:rPr>
                        <a:t>Area</a:t>
                      </a:r>
                      <a:r>
                        <a:rPr lang="en-US" sz="1000" b="1" kern="1200" baseline="0" dirty="0" smtClean="0">
                          <a:solidFill>
                            <a:schemeClr val="tx1"/>
                          </a:solidFill>
                          <a:latin typeface="+mn-lt"/>
                          <a:ea typeface="+mn-ea"/>
                          <a:cs typeface="+mn-cs"/>
                        </a:rPr>
                        <a:t> </a:t>
                      </a:r>
                      <a:r>
                        <a:rPr lang="en-US" sz="1000" b="1" kern="1200" baseline="0" dirty="0" err="1" smtClean="0">
                          <a:solidFill>
                            <a:schemeClr val="tx1"/>
                          </a:solidFill>
                          <a:latin typeface="+mn-lt"/>
                          <a:ea typeface="+mn-ea"/>
                          <a:cs typeface="+mn-cs"/>
                        </a:rPr>
                        <a:t>d’implementazione</a:t>
                      </a:r>
                      <a:r>
                        <a:rPr lang="en-US" sz="1000" b="1" kern="1200" baseline="0" dirty="0" smtClean="0">
                          <a:solidFill>
                            <a:schemeClr val="tx1"/>
                          </a:solidFill>
                          <a:latin typeface="+mn-lt"/>
                          <a:ea typeface="+mn-ea"/>
                          <a:cs typeface="+mn-cs"/>
                        </a:rPr>
                        <a: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smtClean="0">
                          <a:solidFill>
                            <a:schemeClr val="tx1"/>
                          </a:solidFill>
                          <a:effectLst/>
                          <a:latin typeface="+mn-lt"/>
                          <a:ea typeface="+mn-ea"/>
                          <a:cs typeface="+mn-cs"/>
                        </a:rPr>
                        <a:t>Scala</a:t>
                      </a:r>
                      <a:r>
                        <a:rPr lang="en-US" sz="1000" b="0" kern="1200" baseline="0" dirty="0" smtClean="0">
                          <a:solidFill>
                            <a:schemeClr val="tx1"/>
                          </a:solidFill>
                          <a:effectLst/>
                          <a:latin typeface="+mn-lt"/>
                          <a:ea typeface="+mn-ea"/>
                          <a:cs typeface="+mn-cs"/>
                        </a:rPr>
                        <a:t> </a:t>
                      </a:r>
                      <a:r>
                        <a:rPr lang="en-US" sz="1000" b="0" kern="1200" baseline="0" dirty="0" err="1" smtClean="0">
                          <a:solidFill>
                            <a:schemeClr val="tx1"/>
                          </a:solidFill>
                          <a:effectLst/>
                          <a:latin typeface="+mn-lt"/>
                          <a:ea typeface="+mn-ea"/>
                          <a:cs typeface="+mn-cs"/>
                        </a:rPr>
                        <a:t>nazionale</a:t>
                      </a:r>
                      <a:endParaRPr lang="it-IT" sz="1000" b="0" kern="1200" dirty="0" smtClean="0">
                        <a:solidFill>
                          <a:schemeClr val="tx1"/>
                        </a:solidFill>
                        <a:effectLst/>
                        <a:latin typeface="+mn-lt"/>
                        <a:ea typeface="+mn-ea"/>
                        <a:cs typeface="+mn-cs"/>
                      </a:endParaRPr>
                    </a:p>
                  </a:txBody>
                  <a:tcPr/>
                </a:tc>
              </a:tr>
              <a:tr h="350468">
                <a:tc>
                  <a:txBody>
                    <a:bodyPr/>
                    <a:lstStyle/>
                    <a:p>
                      <a:pPr marL="0" algn="l" defTabSz="1007943" rtl="0" eaLnBrk="1" latinLnBrk="0" hangingPunct="1"/>
                      <a:r>
                        <a:rPr lang="en-US" sz="1000" b="1" kern="1200" dirty="0" smtClean="0">
                          <a:solidFill>
                            <a:schemeClr val="tx1"/>
                          </a:solidFill>
                          <a:latin typeface="+mn-lt"/>
                          <a:ea typeface="+mn-ea"/>
                          <a:cs typeface="+mn-cs"/>
                        </a:rPr>
                        <a:t>Budget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smtClean="0">
                          <a:solidFill>
                            <a:schemeClr val="tx1"/>
                          </a:solidFill>
                          <a:effectLst/>
                          <a:latin typeface="+mn-lt"/>
                          <a:ea typeface="+mn-ea"/>
                          <a:cs typeface="+mn-cs"/>
                        </a:rPr>
                        <a:t>2.000.000 EUR </a:t>
                      </a:r>
                      <a:endParaRPr lang="it-IT" sz="1000" b="0" kern="1200" dirty="0" smtClean="0">
                        <a:solidFill>
                          <a:schemeClr val="tx1"/>
                        </a:solidFill>
                        <a:effectLst/>
                        <a:latin typeface="+mn-lt"/>
                        <a:ea typeface="+mn-ea"/>
                        <a:cs typeface="+mn-cs"/>
                      </a:endParaRPr>
                    </a:p>
                  </a:txBody>
                  <a:tcPr/>
                </a:tc>
              </a:tr>
            </a:tbl>
          </a:graphicData>
        </a:graphic>
      </p:graphicFrame>
      <p:sp>
        <p:nvSpPr>
          <p:cNvPr id="35" name="CasellaDiTesto 34"/>
          <p:cNvSpPr txBox="1"/>
          <p:nvPr/>
        </p:nvSpPr>
        <p:spPr>
          <a:xfrm>
            <a:off x="3882871" y="939404"/>
            <a:ext cx="2983081" cy="553998"/>
          </a:xfrm>
          <a:prstGeom prst="rect">
            <a:avLst/>
          </a:prstGeom>
          <a:noFill/>
        </p:spPr>
        <p:txBody>
          <a:bodyPr wrap="square" rtlCol="0">
            <a:spAutoFit/>
          </a:bodyPr>
          <a:lstStyle/>
          <a:p>
            <a:pPr algn="just"/>
            <a:r>
              <a:rPr lang="it-IT" sz="1000" b="1" dirty="0" smtClean="0"/>
              <a:t>COMBATTERE LA VIOLENZA DI GENERE ATTRAVERSO UN APPROCCIO COORDINATO DI PREVENZIONE E PROTEZIONE </a:t>
            </a:r>
            <a:endParaRPr lang="it-IT" sz="1000" b="1" dirty="0"/>
          </a:p>
        </p:txBody>
      </p:sp>
      <p:sp>
        <p:nvSpPr>
          <p:cNvPr id="12" name="CasellaDiTesto 11"/>
          <p:cNvSpPr txBox="1"/>
          <p:nvPr/>
        </p:nvSpPr>
        <p:spPr>
          <a:xfrm>
            <a:off x="7391135" y="939404"/>
            <a:ext cx="2983081" cy="553998"/>
          </a:xfrm>
          <a:prstGeom prst="rect">
            <a:avLst/>
          </a:prstGeom>
          <a:noFill/>
        </p:spPr>
        <p:txBody>
          <a:bodyPr wrap="square" rtlCol="0">
            <a:spAutoFit/>
          </a:bodyPr>
          <a:lstStyle>
            <a:defPPr>
              <a:defRPr lang="it-IT"/>
            </a:defPPr>
            <a:lvl1pPr algn="just">
              <a:defRPr sz="1000" b="1"/>
            </a:lvl1pPr>
          </a:lstStyle>
          <a:p>
            <a:r>
              <a:rPr lang="en-US" dirty="0" smtClean="0"/>
              <a:t>PROGETTO INTEGRATO DI SVILUPPO LOCALE IN SUD SINAI – COMPONENTE SULL’EMPOWERMENT FEMMINILE </a:t>
            </a:r>
            <a:endParaRPr lang="it-IT" dirty="0"/>
          </a:p>
        </p:txBody>
      </p:sp>
      <p:graphicFrame>
        <p:nvGraphicFramePr>
          <p:cNvPr id="13" name="Tabella 12"/>
          <p:cNvGraphicFramePr>
            <a:graphicFrameLocks noGrp="1"/>
          </p:cNvGraphicFramePr>
          <p:nvPr>
            <p:extLst>
              <p:ext uri="{D42A27DB-BD31-4B8C-83A1-F6EECF244321}">
                <p14:modId xmlns:p14="http://schemas.microsoft.com/office/powerpoint/2010/main" val="1120183165"/>
              </p:ext>
            </p:extLst>
          </p:nvPr>
        </p:nvGraphicFramePr>
        <p:xfrm>
          <a:off x="7435608" y="1896906"/>
          <a:ext cx="2983082" cy="2435451"/>
        </p:xfrm>
        <a:graphic>
          <a:graphicData uri="http://schemas.openxmlformats.org/drawingml/2006/table">
            <a:tbl>
              <a:tblPr firstRow="1" bandRow="1">
                <a:tableStyleId>{8799B23B-EC83-4686-B30A-512413B5E67A}</a:tableStyleId>
              </a:tblPr>
              <a:tblGrid>
                <a:gridCol w="1491541"/>
                <a:gridCol w="1491541"/>
              </a:tblGrid>
              <a:tr h="987807">
                <a:tc gridSpan="2">
                  <a:txBody>
                    <a:bodyPr/>
                    <a:lstStyle/>
                    <a:p>
                      <a:pPr marL="0" marR="0" algn="just">
                        <a:spcBef>
                          <a:spcPts val="0"/>
                        </a:spcBef>
                        <a:spcAft>
                          <a:spcPts val="0"/>
                        </a:spcAft>
                      </a:pPr>
                      <a:r>
                        <a:rPr lang="it-IT" sz="1000" b="1" dirty="0" smtClean="0">
                          <a:effectLst/>
                          <a:latin typeface="Calibri" panose="020F0502020204030204" pitchFamily="34" charset="0"/>
                          <a:ea typeface="Calibri" panose="020F0502020204030204" pitchFamily="34" charset="0"/>
                          <a:cs typeface="Calibri" panose="020F0502020204030204" pitchFamily="34" charset="0"/>
                        </a:rPr>
                        <a:t>Obiettivo</a:t>
                      </a:r>
                      <a:r>
                        <a:rPr lang="it-IT" sz="1000" b="0" dirty="0" smtClean="0">
                          <a:effectLst/>
                          <a:latin typeface="Calibri" panose="020F0502020204030204" pitchFamily="34" charset="0"/>
                          <a:ea typeface="Calibri" panose="020F0502020204030204" pitchFamily="34" charset="0"/>
                          <a:cs typeface="Calibri" panose="020F0502020204030204" pitchFamily="34" charset="0"/>
                        </a:rPr>
                        <a:t>: potenziare</a:t>
                      </a:r>
                      <a:r>
                        <a:rPr lang="it-IT" sz="1000" b="0" baseline="0" dirty="0" smtClean="0">
                          <a:effectLst/>
                          <a:latin typeface="Calibri" panose="020F0502020204030204" pitchFamily="34" charset="0"/>
                          <a:ea typeface="Calibri" panose="020F0502020204030204" pitchFamily="34" charset="0"/>
                          <a:cs typeface="Calibri" panose="020F0502020204030204" pitchFamily="34" charset="0"/>
                        </a:rPr>
                        <a:t> </a:t>
                      </a:r>
                      <a:r>
                        <a:rPr lang="it-IT" sz="1000" b="0" dirty="0" smtClean="0">
                          <a:effectLst/>
                          <a:latin typeface="Calibri" panose="020F0502020204030204" pitchFamily="34" charset="0"/>
                          <a:ea typeface="Calibri" panose="020F0502020204030204" pitchFamily="34" charset="0"/>
                          <a:cs typeface="Calibri" panose="020F0502020204030204" pitchFamily="34" charset="0"/>
                        </a:rPr>
                        <a:t>l’imprenditorialità e la protezione della salute femminile nell’area</a:t>
                      </a:r>
                      <a:r>
                        <a:rPr lang="it-IT" sz="1000" b="0" baseline="0" dirty="0" smtClean="0">
                          <a:effectLst/>
                          <a:latin typeface="Calibri" panose="020F0502020204030204" pitchFamily="34" charset="0"/>
                          <a:ea typeface="Calibri" panose="020F0502020204030204" pitchFamily="34" charset="0"/>
                          <a:cs typeface="Calibri" panose="020F0502020204030204" pitchFamily="34" charset="0"/>
                        </a:rPr>
                        <a:t> del Sinai del Sud .</a:t>
                      </a:r>
                      <a:endParaRPr lang="it-IT" sz="10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it-IT" sz="1000" b="0" dirty="0"/>
                    </a:p>
                  </a:txBody>
                  <a:tcPr/>
                </a:tc>
              </a:tr>
              <a:tr h="350468">
                <a:tc>
                  <a:txBody>
                    <a:bodyPr/>
                    <a:lstStyle/>
                    <a:p>
                      <a:r>
                        <a:rPr lang="en-US" sz="1000" b="1" dirty="0" err="1" smtClean="0"/>
                        <a:t>Ente</a:t>
                      </a:r>
                      <a:r>
                        <a:rPr lang="en-US" sz="1000" b="1" baseline="0" dirty="0" smtClean="0"/>
                        <a:t> </a:t>
                      </a:r>
                      <a:r>
                        <a:rPr lang="en-US" sz="1000" b="1" baseline="0" dirty="0" err="1" smtClean="0"/>
                        <a:t>esecutore</a:t>
                      </a:r>
                      <a:endParaRPr lang="it-IT" sz="1000" b="1" dirty="0"/>
                    </a:p>
                  </a:txBody>
                  <a:tcPr/>
                </a:tc>
                <a:tc>
                  <a:txBody>
                    <a:bodyPr/>
                    <a:lstStyle/>
                    <a:p>
                      <a:r>
                        <a:rPr lang="en-US" sz="1000" b="0" dirty="0" smtClean="0"/>
                        <a:t>UN</a:t>
                      </a:r>
                      <a:r>
                        <a:rPr lang="en-US" sz="1000" b="0" baseline="0" dirty="0" smtClean="0"/>
                        <a:t> Women – </a:t>
                      </a:r>
                      <a:r>
                        <a:rPr lang="en-US" sz="1000" b="0" baseline="0" dirty="0" err="1" smtClean="0"/>
                        <a:t>Consiglio</a:t>
                      </a:r>
                      <a:r>
                        <a:rPr lang="en-US" sz="1000" b="0" baseline="0" dirty="0" smtClean="0"/>
                        <a:t> </a:t>
                      </a:r>
                      <a:r>
                        <a:rPr lang="en-US" sz="1000" b="0" baseline="0" dirty="0" err="1" smtClean="0"/>
                        <a:t>nazionale</a:t>
                      </a:r>
                      <a:r>
                        <a:rPr lang="en-US" sz="1000" b="0" baseline="0" dirty="0" smtClean="0"/>
                        <a:t> per le </a:t>
                      </a:r>
                      <a:r>
                        <a:rPr lang="en-US" sz="1000" b="0" baseline="0" dirty="0" err="1" smtClean="0"/>
                        <a:t>donne</a:t>
                      </a:r>
                      <a:r>
                        <a:rPr lang="en-US" sz="1000" b="0" baseline="0" dirty="0" smtClean="0"/>
                        <a:t> </a:t>
                      </a:r>
                      <a:endParaRPr lang="it-IT" sz="1000" b="0" dirty="0"/>
                    </a:p>
                  </a:txBody>
                  <a:tcPr/>
                </a:tc>
              </a:tr>
              <a:tr h="350468">
                <a:tc>
                  <a:txBody>
                    <a:bodyPr/>
                    <a:lstStyle/>
                    <a:p>
                      <a:pPr marL="0" algn="l" defTabSz="1007943" rtl="0" eaLnBrk="1" latinLnBrk="0" hangingPunct="1"/>
                      <a:r>
                        <a:rPr lang="en-US" sz="1000" b="1" kern="1200" dirty="0" err="1" smtClean="0">
                          <a:solidFill>
                            <a:schemeClr val="tx1"/>
                          </a:solidFill>
                          <a:latin typeface="+mn-lt"/>
                          <a:ea typeface="+mn-ea"/>
                          <a:cs typeface="+mn-cs"/>
                        </a:rPr>
                        <a:t>Durata</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err="1" smtClean="0">
                          <a:solidFill>
                            <a:schemeClr val="tx1"/>
                          </a:solidFill>
                          <a:effectLst/>
                          <a:latin typeface="+mn-lt"/>
                          <a:ea typeface="+mn-ea"/>
                          <a:cs typeface="+mn-cs"/>
                        </a:rPr>
                        <a:t>Iniziativa</a:t>
                      </a:r>
                      <a:r>
                        <a:rPr lang="en-US" sz="1000" b="0" kern="1200" baseline="0" dirty="0" smtClean="0">
                          <a:solidFill>
                            <a:schemeClr val="tx1"/>
                          </a:solidFill>
                          <a:effectLst/>
                          <a:latin typeface="+mn-lt"/>
                          <a:ea typeface="+mn-ea"/>
                          <a:cs typeface="+mn-cs"/>
                        </a:rPr>
                        <a:t> in </a:t>
                      </a:r>
                      <a:r>
                        <a:rPr lang="en-US" sz="1000" b="0" kern="1200" baseline="0" dirty="0" err="1" smtClean="0">
                          <a:solidFill>
                            <a:schemeClr val="tx1"/>
                          </a:solidFill>
                          <a:effectLst/>
                          <a:latin typeface="+mn-lt"/>
                          <a:ea typeface="+mn-ea"/>
                          <a:cs typeface="+mn-cs"/>
                        </a:rPr>
                        <a:t>formulazione</a:t>
                      </a:r>
                      <a:r>
                        <a:rPr lang="en-US" sz="1000" b="0" kern="1200" baseline="0" dirty="0" smtClean="0">
                          <a:solidFill>
                            <a:schemeClr val="tx1"/>
                          </a:solidFill>
                          <a:effectLst/>
                          <a:latin typeface="+mn-lt"/>
                          <a:ea typeface="+mn-ea"/>
                          <a:cs typeface="+mn-cs"/>
                        </a:rPr>
                        <a:t> </a:t>
                      </a:r>
                      <a:endParaRPr lang="it-IT" sz="1000" b="0" kern="1200" dirty="0">
                        <a:solidFill>
                          <a:schemeClr val="tx1"/>
                        </a:solidFill>
                        <a:effectLst/>
                        <a:latin typeface="+mn-lt"/>
                        <a:ea typeface="+mn-ea"/>
                        <a:cs typeface="+mn-cs"/>
                      </a:endParaRPr>
                    </a:p>
                  </a:txBody>
                  <a:tcPr/>
                </a:tc>
              </a:tr>
              <a:tr h="350468">
                <a:tc>
                  <a:txBody>
                    <a:bodyPr/>
                    <a:lstStyle/>
                    <a:p>
                      <a:pPr marL="0" algn="l" defTabSz="1007943" rtl="0" eaLnBrk="1" latinLnBrk="0" hangingPunct="1"/>
                      <a:r>
                        <a:rPr lang="en-US" sz="1000" b="1" kern="1200" dirty="0" smtClean="0">
                          <a:solidFill>
                            <a:schemeClr val="tx1"/>
                          </a:solidFill>
                          <a:latin typeface="+mn-lt"/>
                          <a:ea typeface="+mn-ea"/>
                          <a:cs typeface="+mn-cs"/>
                        </a:rPr>
                        <a:t>Area</a:t>
                      </a:r>
                      <a:r>
                        <a:rPr lang="en-US" sz="1000" b="1" kern="1200" baseline="0" dirty="0" smtClean="0">
                          <a:solidFill>
                            <a:schemeClr val="tx1"/>
                          </a:solidFill>
                          <a:latin typeface="+mn-lt"/>
                          <a:ea typeface="+mn-ea"/>
                          <a:cs typeface="+mn-cs"/>
                        </a:rPr>
                        <a:t> </a:t>
                      </a:r>
                      <a:r>
                        <a:rPr lang="en-US" sz="1000" b="1" kern="1200" baseline="0" dirty="0" err="1" smtClean="0">
                          <a:solidFill>
                            <a:schemeClr val="tx1"/>
                          </a:solidFill>
                          <a:latin typeface="+mn-lt"/>
                          <a:ea typeface="+mn-ea"/>
                          <a:cs typeface="+mn-cs"/>
                        </a:rPr>
                        <a:t>d’implementazione</a:t>
                      </a:r>
                      <a:r>
                        <a:rPr lang="en-US" sz="1000" b="1" kern="1200" baseline="0" dirty="0" smtClean="0">
                          <a:solidFill>
                            <a:schemeClr val="tx1"/>
                          </a:solidFill>
                          <a:latin typeface="+mn-lt"/>
                          <a:ea typeface="+mn-ea"/>
                          <a:cs typeface="+mn-cs"/>
                        </a:rPr>
                        <a: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err="1" smtClean="0">
                          <a:solidFill>
                            <a:schemeClr val="tx1"/>
                          </a:solidFill>
                          <a:effectLst/>
                          <a:latin typeface="+mn-lt"/>
                          <a:ea typeface="+mn-ea"/>
                          <a:cs typeface="+mn-cs"/>
                        </a:rPr>
                        <a:t>Sud</a:t>
                      </a:r>
                      <a:r>
                        <a:rPr lang="en-US" sz="1000" b="0" kern="1200" baseline="0" dirty="0" smtClean="0">
                          <a:solidFill>
                            <a:schemeClr val="tx1"/>
                          </a:solidFill>
                          <a:effectLst/>
                          <a:latin typeface="+mn-lt"/>
                          <a:ea typeface="+mn-ea"/>
                          <a:cs typeface="+mn-cs"/>
                        </a:rPr>
                        <a:t> Sinai </a:t>
                      </a:r>
                      <a:endParaRPr lang="it-IT" sz="1000" b="0" kern="1200" dirty="0" smtClean="0">
                        <a:solidFill>
                          <a:schemeClr val="tx1"/>
                        </a:solidFill>
                        <a:effectLst/>
                        <a:latin typeface="+mn-lt"/>
                        <a:ea typeface="+mn-ea"/>
                        <a:cs typeface="+mn-cs"/>
                      </a:endParaRPr>
                    </a:p>
                  </a:txBody>
                  <a:tcPr/>
                </a:tc>
              </a:tr>
              <a:tr h="350468">
                <a:tc>
                  <a:txBody>
                    <a:bodyPr/>
                    <a:lstStyle/>
                    <a:p>
                      <a:pPr marL="0" algn="l" defTabSz="1007943" rtl="0" eaLnBrk="1" latinLnBrk="0" hangingPunct="1"/>
                      <a:r>
                        <a:rPr lang="en-US" sz="1000" b="1" kern="1200" dirty="0" smtClean="0">
                          <a:solidFill>
                            <a:schemeClr val="tx1"/>
                          </a:solidFill>
                          <a:latin typeface="+mn-lt"/>
                          <a:ea typeface="+mn-ea"/>
                          <a:cs typeface="+mn-cs"/>
                        </a:rPr>
                        <a:t>Budget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smtClean="0">
                          <a:solidFill>
                            <a:schemeClr val="tx1"/>
                          </a:solidFill>
                          <a:effectLst/>
                          <a:latin typeface="+mn-lt"/>
                          <a:ea typeface="+mn-ea"/>
                          <a:cs typeface="+mn-cs"/>
                        </a:rPr>
                        <a:t>960.000</a:t>
                      </a:r>
                      <a:r>
                        <a:rPr lang="en-US" sz="1000" b="0" kern="1200" baseline="0" dirty="0" smtClean="0">
                          <a:solidFill>
                            <a:schemeClr val="tx1"/>
                          </a:solidFill>
                          <a:effectLst/>
                          <a:latin typeface="+mn-lt"/>
                          <a:ea typeface="+mn-ea"/>
                          <a:cs typeface="+mn-cs"/>
                        </a:rPr>
                        <a:t> EUR </a:t>
                      </a:r>
                      <a:endParaRPr lang="it-IT" sz="1000" b="0" kern="1200" dirty="0" smtClean="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870683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asellaDiTesto 6"/>
          <p:cNvSpPr txBox="1"/>
          <p:nvPr/>
        </p:nvSpPr>
        <p:spPr>
          <a:xfrm>
            <a:off x="420696" y="710933"/>
            <a:ext cx="2650603" cy="400110"/>
          </a:xfrm>
          <a:prstGeom prst="rect">
            <a:avLst/>
          </a:prstGeom>
          <a:noFill/>
        </p:spPr>
        <p:txBody>
          <a:bodyPr wrap="square" rtlCol="0">
            <a:spAutoFit/>
          </a:bodyPr>
          <a:lstStyle/>
          <a:p>
            <a:endParaRPr lang="it-IT" sz="2000" b="1" dirty="0">
              <a:latin typeface="Arial" charset="0"/>
              <a:ea typeface="Arial" charset="0"/>
              <a:cs typeface="Arial" charset="0"/>
            </a:endParaRPr>
          </a:p>
        </p:txBody>
      </p:sp>
      <p:sp>
        <p:nvSpPr>
          <p:cNvPr id="10" name="CasellaDiTesto 9"/>
          <p:cNvSpPr txBox="1"/>
          <p:nvPr/>
        </p:nvSpPr>
        <p:spPr>
          <a:xfrm>
            <a:off x="279605" y="935266"/>
            <a:ext cx="2983081" cy="553998"/>
          </a:xfrm>
          <a:prstGeom prst="rect">
            <a:avLst/>
          </a:prstGeom>
          <a:noFill/>
        </p:spPr>
        <p:txBody>
          <a:bodyPr wrap="square" rtlCol="0">
            <a:spAutoFit/>
          </a:bodyPr>
          <a:lstStyle/>
          <a:p>
            <a:pPr algn="just"/>
            <a:r>
              <a:rPr lang="it-IT" sz="1000" b="1" dirty="0" smtClean="0"/>
              <a:t>POTENZIAMENTO DEL GENDER MAINSTREAMING PER LO SVILUPPO RURALE SOSTENIBILE E LA SICUREZZA ALIMENTARE – GEMAISA2 </a:t>
            </a:r>
            <a:endParaRPr lang="it-IT" sz="1000" b="1" dirty="0"/>
          </a:p>
        </p:txBody>
      </p:sp>
      <p:graphicFrame>
        <p:nvGraphicFramePr>
          <p:cNvPr id="11" name="Tabella 10"/>
          <p:cNvGraphicFramePr>
            <a:graphicFrameLocks noGrp="1"/>
          </p:cNvGraphicFramePr>
          <p:nvPr>
            <p:extLst>
              <p:ext uri="{D42A27DB-BD31-4B8C-83A1-F6EECF244321}">
                <p14:modId xmlns:p14="http://schemas.microsoft.com/office/powerpoint/2010/main" val="3333211869"/>
              </p:ext>
            </p:extLst>
          </p:nvPr>
        </p:nvGraphicFramePr>
        <p:xfrm>
          <a:off x="299365" y="1728464"/>
          <a:ext cx="2983082" cy="2545028"/>
        </p:xfrm>
        <a:graphic>
          <a:graphicData uri="http://schemas.openxmlformats.org/drawingml/2006/table">
            <a:tbl>
              <a:tblPr firstRow="1" bandRow="1">
                <a:tableStyleId>{8799B23B-EC83-4686-B30A-512413B5E67A}</a:tableStyleId>
              </a:tblPr>
              <a:tblGrid>
                <a:gridCol w="1491541"/>
                <a:gridCol w="1491541"/>
              </a:tblGrid>
              <a:tr h="350468">
                <a:tc gridSpan="2">
                  <a:txBody>
                    <a:bodyPr/>
                    <a:lstStyle/>
                    <a:p>
                      <a:pPr marL="0" marR="0" algn="just">
                        <a:spcBef>
                          <a:spcPts val="0"/>
                        </a:spcBef>
                        <a:spcAft>
                          <a:spcPts val="0"/>
                        </a:spcAft>
                      </a:pPr>
                      <a:r>
                        <a:rPr lang="it-IT" sz="1000" b="1" dirty="0" smtClean="0">
                          <a:effectLst/>
                          <a:latin typeface="Calibri" panose="020F0502020204030204" pitchFamily="34" charset="0"/>
                          <a:ea typeface="Calibri" panose="020F0502020204030204" pitchFamily="34" charset="0"/>
                          <a:cs typeface="Calibri" panose="020F0502020204030204" pitchFamily="34" charset="0"/>
                        </a:rPr>
                        <a:t>Obiettivo:</a:t>
                      </a:r>
                      <a:r>
                        <a:rPr lang="it-IT" sz="1000" b="1" baseline="0" dirty="0" smtClean="0">
                          <a:effectLst/>
                          <a:latin typeface="Calibri" panose="020F0502020204030204" pitchFamily="34" charset="0"/>
                          <a:ea typeface="Calibri" panose="020F0502020204030204" pitchFamily="34" charset="0"/>
                          <a:cs typeface="Calibri" panose="020F0502020204030204" pitchFamily="34" charset="0"/>
                        </a:rPr>
                        <a:t> </a:t>
                      </a:r>
                      <a:r>
                        <a:rPr lang="it-IT" sz="1000" b="0" dirty="0" smtClean="0">
                          <a:effectLst/>
                          <a:latin typeface="Calibri" panose="020F0502020204030204" pitchFamily="34" charset="0"/>
                          <a:ea typeface="Calibri" panose="020F0502020204030204" pitchFamily="34" charset="0"/>
                          <a:cs typeface="ArialMT"/>
                        </a:rPr>
                        <a:t>promuovere </a:t>
                      </a:r>
                      <a:r>
                        <a:rPr lang="it-IT" sz="1000" b="0" dirty="0" err="1" smtClean="0">
                          <a:effectLst/>
                          <a:latin typeface="Calibri" panose="020F0502020204030204" pitchFamily="34" charset="0"/>
                          <a:ea typeface="Calibri" panose="020F0502020204030204" pitchFamily="34" charset="0"/>
                          <a:cs typeface="ArialMT"/>
                        </a:rPr>
                        <a:t>l’empowerment</a:t>
                      </a:r>
                      <a:r>
                        <a:rPr lang="it-IT" sz="1000" b="0" dirty="0" smtClean="0">
                          <a:effectLst/>
                          <a:latin typeface="Calibri" panose="020F0502020204030204" pitchFamily="34" charset="0"/>
                          <a:ea typeface="Calibri" panose="020F0502020204030204" pitchFamily="34" charset="0"/>
                          <a:cs typeface="ArialMT"/>
                        </a:rPr>
                        <a:t> delle donne nelle zone rurali attraverso la promozione della gestione delle risorse naturali, la sicurezza alimentare, </a:t>
                      </a:r>
                      <a:r>
                        <a:rPr lang="it-IT" sz="1000" b="0" dirty="0" err="1" smtClean="0">
                          <a:effectLst/>
                          <a:latin typeface="Calibri" panose="020F0502020204030204" pitchFamily="34" charset="0"/>
                          <a:ea typeface="Calibri" panose="020F0502020204030204" pitchFamily="34" charset="0"/>
                          <a:cs typeface="ArialMT"/>
                        </a:rPr>
                        <a:t>l’empowerment</a:t>
                      </a:r>
                      <a:r>
                        <a:rPr lang="it-IT" sz="1000" b="0" dirty="0" smtClean="0">
                          <a:effectLst/>
                          <a:latin typeface="Calibri" panose="020F0502020204030204" pitchFamily="34" charset="0"/>
                          <a:ea typeface="Calibri" panose="020F0502020204030204" pitchFamily="34" charset="0"/>
                          <a:cs typeface="ArialMT"/>
                        </a:rPr>
                        <a:t> economico e l’accesso alle risorse.</a:t>
                      </a:r>
                      <a:endParaRPr lang="it-IT" sz="10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it-IT" sz="1000" b="0" dirty="0"/>
                    </a:p>
                  </a:txBody>
                  <a:tcPr/>
                </a:tc>
              </a:tr>
              <a:tr h="350468">
                <a:tc>
                  <a:txBody>
                    <a:bodyPr/>
                    <a:lstStyle/>
                    <a:p>
                      <a:r>
                        <a:rPr lang="en-US" sz="1000" b="1" dirty="0" err="1" smtClean="0"/>
                        <a:t>Ente</a:t>
                      </a:r>
                      <a:r>
                        <a:rPr lang="en-US" sz="1000" b="1" baseline="0" dirty="0" smtClean="0"/>
                        <a:t> </a:t>
                      </a:r>
                      <a:r>
                        <a:rPr lang="en-US" sz="1000" b="1" baseline="0" dirty="0" err="1" smtClean="0"/>
                        <a:t>esecutore</a:t>
                      </a:r>
                      <a:endParaRPr lang="it-IT" sz="1000" b="1" dirty="0"/>
                    </a:p>
                  </a:txBody>
                  <a:tcPr/>
                </a:tc>
                <a:tc>
                  <a:txBody>
                    <a:bodyPr/>
                    <a:lstStyle/>
                    <a:p>
                      <a:r>
                        <a:rPr lang="it-IT" sz="1000" dirty="0" smtClean="0">
                          <a:effectLst/>
                          <a:latin typeface="Calibri" panose="020F0502020204030204" pitchFamily="34" charset="0"/>
                          <a:ea typeface="Calibri" panose="020F0502020204030204" pitchFamily="34" charset="0"/>
                          <a:cs typeface="ArialMT"/>
                        </a:rPr>
                        <a:t>Istituto Agronomico di Bari - IAM </a:t>
                      </a:r>
                      <a:endParaRPr lang="it-IT" sz="1000" b="0" dirty="0"/>
                    </a:p>
                  </a:txBody>
                  <a:tcPr/>
                </a:tc>
              </a:tr>
              <a:tr h="350468">
                <a:tc>
                  <a:txBody>
                    <a:bodyPr/>
                    <a:lstStyle/>
                    <a:p>
                      <a:pPr marL="0" algn="l" defTabSz="1007943" rtl="0" eaLnBrk="1" latinLnBrk="0" hangingPunct="1"/>
                      <a:r>
                        <a:rPr lang="en-US" sz="1000" b="1" kern="1200" dirty="0" err="1" smtClean="0">
                          <a:solidFill>
                            <a:schemeClr val="tx1"/>
                          </a:solidFill>
                          <a:latin typeface="+mn-lt"/>
                          <a:ea typeface="+mn-ea"/>
                          <a:cs typeface="+mn-cs"/>
                        </a:rPr>
                        <a:t>Durata</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it-IT" sz="1000" dirty="0" smtClean="0">
                          <a:effectLst/>
                          <a:latin typeface="Calibri" panose="020F0502020204030204" pitchFamily="34" charset="0"/>
                          <a:ea typeface="Calibri" panose="020F0502020204030204" pitchFamily="34" charset="0"/>
                          <a:cs typeface="ArialMT"/>
                        </a:rPr>
                        <a:t>Luglio 2017- Giugno 2019</a:t>
                      </a:r>
                      <a:endParaRPr lang="it-IT" sz="1000" b="0" kern="1200" dirty="0">
                        <a:solidFill>
                          <a:schemeClr val="tx1"/>
                        </a:solidFill>
                        <a:effectLst/>
                        <a:latin typeface="+mn-lt"/>
                        <a:ea typeface="+mn-ea"/>
                        <a:cs typeface="+mn-cs"/>
                      </a:endParaRPr>
                    </a:p>
                  </a:txBody>
                  <a:tcPr/>
                </a:tc>
              </a:tr>
              <a:tr h="350468">
                <a:tc>
                  <a:txBody>
                    <a:bodyPr/>
                    <a:lstStyle/>
                    <a:p>
                      <a:pPr marL="0" algn="l" defTabSz="1007943" rtl="0" eaLnBrk="1" latinLnBrk="0" hangingPunct="1"/>
                      <a:r>
                        <a:rPr lang="en-US" sz="1000" b="1" kern="1200" dirty="0" smtClean="0">
                          <a:solidFill>
                            <a:schemeClr val="tx1"/>
                          </a:solidFill>
                          <a:latin typeface="+mn-lt"/>
                          <a:ea typeface="+mn-ea"/>
                          <a:cs typeface="+mn-cs"/>
                        </a:rPr>
                        <a:t>Area</a:t>
                      </a:r>
                      <a:r>
                        <a:rPr lang="en-US" sz="1000" b="1" kern="1200" baseline="0" dirty="0" smtClean="0">
                          <a:solidFill>
                            <a:schemeClr val="tx1"/>
                          </a:solidFill>
                          <a:latin typeface="+mn-lt"/>
                          <a:ea typeface="+mn-ea"/>
                          <a:cs typeface="+mn-cs"/>
                        </a:rPr>
                        <a:t> </a:t>
                      </a:r>
                      <a:r>
                        <a:rPr lang="en-US" sz="1000" b="1" kern="1200" baseline="0" dirty="0" err="1" smtClean="0">
                          <a:solidFill>
                            <a:schemeClr val="tx1"/>
                          </a:solidFill>
                          <a:latin typeface="+mn-lt"/>
                          <a:ea typeface="+mn-ea"/>
                          <a:cs typeface="+mn-cs"/>
                        </a:rPr>
                        <a:t>d’implementazione</a:t>
                      </a:r>
                      <a:r>
                        <a:rPr lang="en-US" sz="1000" b="1" kern="1200" baseline="0" dirty="0" smtClean="0">
                          <a:solidFill>
                            <a:schemeClr val="tx1"/>
                          </a:solidFill>
                          <a:latin typeface="+mn-lt"/>
                          <a:ea typeface="+mn-ea"/>
                          <a:cs typeface="+mn-cs"/>
                        </a:rPr>
                        <a: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err="1" smtClean="0">
                          <a:solidFill>
                            <a:schemeClr val="tx1"/>
                          </a:solidFill>
                          <a:effectLst/>
                          <a:latin typeface="+mn-lt"/>
                          <a:ea typeface="+mn-ea"/>
                          <a:cs typeface="+mn-cs"/>
                        </a:rPr>
                        <a:t>Regionale</a:t>
                      </a:r>
                      <a:r>
                        <a:rPr lang="en-US" sz="1000" b="0" kern="1200" dirty="0" smtClean="0">
                          <a:solidFill>
                            <a:schemeClr val="tx1"/>
                          </a:solidFill>
                          <a:effectLst/>
                          <a:latin typeface="+mn-lt"/>
                          <a:ea typeface="+mn-ea"/>
                          <a:cs typeface="+mn-cs"/>
                        </a:rPr>
                        <a:t>:</a:t>
                      </a:r>
                      <a:r>
                        <a:rPr lang="en-US" sz="1000" b="0" kern="1200" baseline="0" dirty="0" smtClean="0">
                          <a:solidFill>
                            <a:schemeClr val="tx1"/>
                          </a:solidFill>
                          <a:effectLst/>
                          <a:latin typeface="+mn-lt"/>
                          <a:ea typeface="+mn-ea"/>
                          <a:cs typeface="+mn-cs"/>
                        </a:rPr>
                        <a:t> </a:t>
                      </a:r>
                      <a:r>
                        <a:rPr lang="it-IT" sz="1000" dirty="0" smtClean="0">
                          <a:effectLst/>
                          <a:latin typeface="Calibri" panose="020F0502020204030204" pitchFamily="34" charset="0"/>
                          <a:ea typeface="Calibri" panose="020F0502020204030204" pitchFamily="34" charset="0"/>
                          <a:cs typeface="Arial" panose="020B0604020202020204" pitchFamily="34" charset="0"/>
                        </a:rPr>
                        <a:t>Egitto, Giordania, Libano, Marocco, Palestina e Tunisia</a:t>
                      </a:r>
                      <a:endParaRPr lang="it-IT" sz="1000" b="0" kern="1200" dirty="0" smtClean="0">
                        <a:solidFill>
                          <a:schemeClr val="tx1"/>
                        </a:solidFill>
                        <a:effectLst/>
                        <a:latin typeface="+mn-lt"/>
                        <a:ea typeface="+mn-ea"/>
                        <a:cs typeface="+mn-cs"/>
                      </a:endParaRPr>
                    </a:p>
                  </a:txBody>
                  <a:tcPr/>
                </a:tc>
              </a:tr>
              <a:tr h="350468">
                <a:tc>
                  <a:txBody>
                    <a:bodyPr/>
                    <a:lstStyle/>
                    <a:p>
                      <a:pPr marL="0" algn="l" defTabSz="1007943" rtl="0" eaLnBrk="1" latinLnBrk="0" hangingPunct="1"/>
                      <a:r>
                        <a:rPr lang="en-US" sz="1000" b="1" kern="1200" dirty="0" smtClean="0">
                          <a:solidFill>
                            <a:schemeClr val="tx1"/>
                          </a:solidFill>
                          <a:latin typeface="+mn-lt"/>
                          <a:ea typeface="+mn-ea"/>
                          <a:cs typeface="+mn-cs"/>
                        </a:rPr>
                        <a:t>Budget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smtClean="0">
                          <a:solidFill>
                            <a:schemeClr val="tx1"/>
                          </a:solidFill>
                          <a:effectLst/>
                          <a:latin typeface="+mn-lt"/>
                          <a:ea typeface="+mn-ea"/>
                          <a:cs typeface="+mn-cs"/>
                        </a:rPr>
                        <a:t>2.304.000 EUR </a:t>
                      </a:r>
                      <a:endParaRPr lang="it-IT" sz="1000" b="0" kern="1200" dirty="0" smtClean="0">
                        <a:solidFill>
                          <a:schemeClr val="tx1"/>
                        </a:solidFill>
                        <a:effectLst/>
                        <a:latin typeface="+mn-lt"/>
                        <a:ea typeface="+mn-ea"/>
                        <a:cs typeface="+mn-cs"/>
                      </a:endParaRPr>
                    </a:p>
                  </a:txBody>
                  <a:tcPr/>
                </a:tc>
              </a:tr>
            </a:tbl>
          </a:graphicData>
        </a:graphic>
      </p:graphicFrame>
      <p:pic>
        <p:nvPicPr>
          <p:cNvPr id="23" name="Immagin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6019" y="304533"/>
            <a:ext cx="469900" cy="406400"/>
          </a:xfrm>
          <a:prstGeom prst="rect">
            <a:avLst/>
          </a:prstGeom>
        </p:spPr>
      </p:pic>
      <p:graphicFrame>
        <p:nvGraphicFramePr>
          <p:cNvPr id="25" name="Tabella 24"/>
          <p:cNvGraphicFramePr>
            <a:graphicFrameLocks noGrp="1"/>
          </p:cNvGraphicFramePr>
          <p:nvPr>
            <p:extLst>
              <p:ext uri="{D42A27DB-BD31-4B8C-83A1-F6EECF244321}">
                <p14:modId xmlns:p14="http://schemas.microsoft.com/office/powerpoint/2010/main" val="3501543022"/>
              </p:ext>
            </p:extLst>
          </p:nvPr>
        </p:nvGraphicFramePr>
        <p:xfrm>
          <a:off x="3882870" y="1748945"/>
          <a:ext cx="2983082" cy="2758284"/>
        </p:xfrm>
        <a:graphic>
          <a:graphicData uri="http://schemas.openxmlformats.org/drawingml/2006/table">
            <a:tbl>
              <a:tblPr firstRow="1" bandRow="1">
                <a:tableStyleId>{8799B23B-EC83-4686-B30A-512413B5E67A}</a:tableStyleId>
              </a:tblPr>
              <a:tblGrid>
                <a:gridCol w="1491541"/>
                <a:gridCol w="1491541"/>
              </a:tblGrid>
              <a:tr h="987807">
                <a:tc gridSpan="2">
                  <a:txBody>
                    <a:bodyPr/>
                    <a:lstStyle/>
                    <a:p>
                      <a:pPr marL="0" marR="0" algn="just">
                        <a:spcBef>
                          <a:spcPts val="0"/>
                        </a:spcBef>
                        <a:spcAft>
                          <a:spcPts val="0"/>
                        </a:spcAft>
                      </a:pPr>
                      <a:r>
                        <a:rPr lang="it-IT" sz="1000" b="1" dirty="0" smtClean="0">
                          <a:effectLst/>
                          <a:latin typeface="Calibri" panose="020F0502020204030204" pitchFamily="34" charset="0"/>
                          <a:ea typeface="Calibri" panose="020F0502020204030204" pitchFamily="34" charset="0"/>
                          <a:cs typeface="Calibri" panose="020F0502020204030204" pitchFamily="34" charset="0"/>
                        </a:rPr>
                        <a:t>Obiettivo</a:t>
                      </a:r>
                      <a:r>
                        <a:rPr lang="it-IT" sz="1000" b="0" dirty="0" smtClean="0">
                          <a:effectLst/>
                          <a:latin typeface="Calibri" panose="020F0502020204030204" pitchFamily="34" charset="0"/>
                          <a:ea typeface="Calibri" panose="020F0502020204030204" pitchFamily="34" charset="0"/>
                          <a:cs typeface="Calibri" panose="020F0502020204030204" pitchFamily="34" charset="0"/>
                        </a:rPr>
                        <a:t>: affrontare le sensibili tematiche legate alla rapida ed insostenibile crescita della popolazione egiziana al fine di assicurare il contenimento demografico e, di conseguenza, una migliore qualità della vita e delle condizioni socio-economiche del Paese.</a:t>
                      </a:r>
                      <a:r>
                        <a:rPr lang="it-IT" sz="1000" b="0" baseline="0" dirty="0" smtClean="0">
                          <a:effectLst/>
                          <a:latin typeface="Calibri" panose="020F0502020204030204" pitchFamily="34" charset="0"/>
                          <a:ea typeface="Calibri" panose="020F0502020204030204" pitchFamily="34" charset="0"/>
                          <a:cs typeface="Calibri" panose="020F0502020204030204" pitchFamily="34" charset="0"/>
                        </a:rPr>
                        <a:t> Particolare attenzione è rivolta alla salute riproduttiva delle donne. </a:t>
                      </a:r>
                      <a:endParaRPr lang="it-IT" sz="10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it-IT" sz="1000" b="0" dirty="0"/>
                    </a:p>
                  </a:txBody>
                  <a:tcPr/>
                </a:tc>
              </a:tr>
              <a:tr h="350468">
                <a:tc>
                  <a:txBody>
                    <a:bodyPr/>
                    <a:lstStyle/>
                    <a:p>
                      <a:r>
                        <a:rPr lang="en-US" sz="1000" b="1" dirty="0" err="1" smtClean="0"/>
                        <a:t>Ente</a:t>
                      </a:r>
                      <a:r>
                        <a:rPr lang="en-US" sz="1000" b="1" baseline="0" dirty="0" smtClean="0"/>
                        <a:t> </a:t>
                      </a:r>
                      <a:r>
                        <a:rPr lang="en-US" sz="1000" b="1" baseline="0" dirty="0" err="1" smtClean="0"/>
                        <a:t>esecutore</a:t>
                      </a:r>
                      <a:endParaRPr lang="it-IT" sz="1000" b="1" dirty="0"/>
                    </a:p>
                  </a:txBody>
                  <a:tcPr/>
                </a:tc>
                <a:tc>
                  <a:txBody>
                    <a:bodyPr/>
                    <a:lstStyle/>
                    <a:p>
                      <a:r>
                        <a:rPr lang="it-IT" sz="1000" dirty="0" smtClean="0">
                          <a:effectLst/>
                          <a:latin typeface="Calibri" panose="020F0502020204030204" pitchFamily="34" charset="0"/>
                          <a:ea typeface="Calibri" panose="020F0502020204030204" pitchFamily="34" charset="0"/>
                          <a:cs typeface="ArialMT"/>
                        </a:rPr>
                        <a:t>Fondo delle Nazioni Unite per la Popolazione - UNFPA</a:t>
                      </a:r>
                      <a:endParaRPr lang="it-IT" sz="1000" b="0" dirty="0"/>
                    </a:p>
                  </a:txBody>
                  <a:tcPr/>
                </a:tc>
              </a:tr>
              <a:tr h="350468">
                <a:tc>
                  <a:txBody>
                    <a:bodyPr/>
                    <a:lstStyle/>
                    <a:p>
                      <a:pPr marL="0" algn="l" defTabSz="1007943" rtl="0" eaLnBrk="1" latinLnBrk="0" hangingPunct="1"/>
                      <a:r>
                        <a:rPr lang="en-US" sz="1000" b="1" kern="1200" dirty="0" err="1" smtClean="0">
                          <a:solidFill>
                            <a:schemeClr val="tx1"/>
                          </a:solidFill>
                          <a:latin typeface="+mn-lt"/>
                          <a:ea typeface="+mn-ea"/>
                          <a:cs typeface="+mn-cs"/>
                        </a:rPr>
                        <a:t>Durata</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err="1" smtClean="0">
                          <a:solidFill>
                            <a:schemeClr val="tx1"/>
                          </a:solidFill>
                          <a:effectLst/>
                          <a:latin typeface="+mn-lt"/>
                          <a:ea typeface="+mn-ea"/>
                          <a:cs typeface="+mn-cs"/>
                        </a:rPr>
                        <a:t>Iniziativa</a:t>
                      </a:r>
                      <a:r>
                        <a:rPr lang="en-US" sz="1000" b="0" kern="1200" baseline="0" dirty="0" smtClean="0">
                          <a:solidFill>
                            <a:schemeClr val="tx1"/>
                          </a:solidFill>
                          <a:effectLst/>
                          <a:latin typeface="+mn-lt"/>
                          <a:ea typeface="+mn-ea"/>
                          <a:cs typeface="+mn-cs"/>
                        </a:rPr>
                        <a:t> in </a:t>
                      </a:r>
                      <a:r>
                        <a:rPr lang="en-US" sz="1000" b="0" kern="1200" baseline="0" dirty="0" err="1" smtClean="0">
                          <a:solidFill>
                            <a:schemeClr val="tx1"/>
                          </a:solidFill>
                          <a:effectLst/>
                          <a:latin typeface="+mn-lt"/>
                          <a:ea typeface="+mn-ea"/>
                          <a:cs typeface="+mn-cs"/>
                        </a:rPr>
                        <a:t>fase</a:t>
                      </a:r>
                      <a:r>
                        <a:rPr lang="en-US" sz="1000" b="0" kern="1200" baseline="0" dirty="0" smtClean="0">
                          <a:solidFill>
                            <a:schemeClr val="tx1"/>
                          </a:solidFill>
                          <a:effectLst/>
                          <a:latin typeface="+mn-lt"/>
                          <a:ea typeface="+mn-ea"/>
                          <a:cs typeface="+mn-cs"/>
                        </a:rPr>
                        <a:t> di </a:t>
                      </a:r>
                      <a:r>
                        <a:rPr lang="en-US" sz="1000" b="0" kern="1200" baseline="0" dirty="0" err="1" smtClean="0">
                          <a:solidFill>
                            <a:schemeClr val="tx1"/>
                          </a:solidFill>
                          <a:effectLst/>
                          <a:latin typeface="+mn-lt"/>
                          <a:ea typeface="+mn-ea"/>
                          <a:cs typeface="+mn-cs"/>
                        </a:rPr>
                        <a:t>avvio</a:t>
                      </a:r>
                      <a:r>
                        <a:rPr lang="en-US" sz="1000" b="0" kern="1200" baseline="0" dirty="0" smtClean="0">
                          <a:solidFill>
                            <a:schemeClr val="tx1"/>
                          </a:solidFill>
                          <a:effectLst/>
                          <a:latin typeface="+mn-lt"/>
                          <a:ea typeface="+mn-ea"/>
                          <a:cs typeface="+mn-cs"/>
                        </a:rPr>
                        <a:t> </a:t>
                      </a:r>
                      <a:endParaRPr lang="it-IT" sz="1000" b="0" kern="1200" dirty="0">
                        <a:solidFill>
                          <a:schemeClr val="tx1"/>
                        </a:solidFill>
                        <a:effectLst/>
                        <a:latin typeface="+mn-lt"/>
                        <a:ea typeface="+mn-ea"/>
                        <a:cs typeface="+mn-cs"/>
                      </a:endParaRPr>
                    </a:p>
                  </a:txBody>
                  <a:tcPr/>
                </a:tc>
              </a:tr>
              <a:tr h="350468">
                <a:tc>
                  <a:txBody>
                    <a:bodyPr/>
                    <a:lstStyle/>
                    <a:p>
                      <a:pPr marL="0" algn="l" defTabSz="1007943" rtl="0" eaLnBrk="1" latinLnBrk="0" hangingPunct="1"/>
                      <a:r>
                        <a:rPr lang="en-US" sz="1000" b="1" kern="1200" dirty="0" smtClean="0">
                          <a:solidFill>
                            <a:schemeClr val="tx1"/>
                          </a:solidFill>
                          <a:latin typeface="+mn-lt"/>
                          <a:ea typeface="+mn-ea"/>
                          <a:cs typeface="+mn-cs"/>
                        </a:rPr>
                        <a:t>Area</a:t>
                      </a:r>
                      <a:r>
                        <a:rPr lang="en-US" sz="1000" b="1" kern="1200" baseline="0" dirty="0" smtClean="0">
                          <a:solidFill>
                            <a:schemeClr val="tx1"/>
                          </a:solidFill>
                          <a:latin typeface="+mn-lt"/>
                          <a:ea typeface="+mn-ea"/>
                          <a:cs typeface="+mn-cs"/>
                        </a:rPr>
                        <a:t> </a:t>
                      </a:r>
                      <a:r>
                        <a:rPr lang="en-US" sz="1000" b="1" kern="1200" baseline="0" dirty="0" err="1" smtClean="0">
                          <a:solidFill>
                            <a:schemeClr val="tx1"/>
                          </a:solidFill>
                          <a:latin typeface="+mn-lt"/>
                          <a:ea typeface="+mn-ea"/>
                          <a:cs typeface="+mn-cs"/>
                        </a:rPr>
                        <a:t>d’implementazione</a:t>
                      </a:r>
                      <a:r>
                        <a:rPr lang="en-US" sz="1000" b="1" kern="1200" baseline="0" dirty="0" smtClean="0">
                          <a:solidFill>
                            <a:schemeClr val="tx1"/>
                          </a:solidFill>
                          <a:latin typeface="+mn-lt"/>
                          <a:ea typeface="+mn-ea"/>
                          <a:cs typeface="+mn-cs"/>
                        </a:rPr>
                        <a: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smtClean="0">
                          <a:solidFill>
                            <a:schemeClr val="tx1"/>
                          </a:solidFill>
                          <a:effectLst/>
                          <a:latin typeface="+mn-lt"/>
                          <a:ea typeface="+mn-ea"/>
                          <a:cs typeface="+mn-cs"/>
                        </a:rPr>
                        <a:t>Scala</a:t>
                      </a:r>
                      <a:r>
                        <a:rPr lang="en-US" sz="1000" b="0" kern="1200" baseline="0" dirty="0" smtClean="0">
                          <a:solidFill>
                            <a:schemeClr val="tx1"/>
                          </a:solidFill>
                          <a:effectLst/>
                          <a:latin typeface="+mn-lt"/>
                          <a:ea typeface="+mn-ea"/>
                          <a:cs typeface="+mn-cs"/>
                        </a:rPr>
                        <a:t> </a:t>
                      </a:r>
                      <a:r>
                        <a:rPr lang="en-US" sz="1000" b="0" kern="1200" baseline="0" dirty="0" err="1" smtClean="0">
                          <a:solidFill>
                            <a:schemeClr val="tx1"/>
                          </a:solidFill>
                          <a:effectLst/>
                          <a:latin typeface="+mn-lt"/>
                          <a:ea typeface="+mn-ea"/>
                          <a:cs typeface="+mn-cs"/>
                        </a:rPr>
                        <a:t>nazionale</a:t>
                      </a:r>
                      <a:endParaRPr lang="it-IT" sz="1000" b="0" kern="1200" dirty="0" smtClean="0">
                        <a:solidFill>
                          <a:schemeClr val="tx1"/>
                        </a:solidFill>
                        <a:effectLst/>
                        <a:latin typeface="+mn-lt"/>
                        <a:ea typeface="+mn-ea"/>
                        <a:cs typeface="+mn-cs"/>
                      </a:endParaRPr>
                    </a:p>
                  </a:txBody>
                  <a:tcPr/>
                </a:tc>
              </a:tr>
              <a:tr h="350468">
                <a:tc>
                  <a:txBody>
                    <a:bodyPr/>
                    <a:lstStyle/>
                    <a:p>
                      <a:pPr marL="0" algn="l" defTabSz="1007943" rtl="0" eaLnBrk="1" latinLnBrk="0" hangingPunct="1"/>
                      <a:r>
                        <a:rPr lang="en-US" sz="1000" b="1" kern="1200" dirty="0" smtClean="0">
                          <a:solidFill>
                            <a:schemeClr val="tx1"/>
                          </a:solidFill>
                          <a:latin typeface="+mn-lt"/>
                          <a:ea typeface="+mn-ea"/>
                          <a:cs typeface="+mn-cs"/>
                        </a:rPr>
                        <a:t>Budget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smtClean="0">
                          <a:solidFill>
                            <a:schemeClr val="tx1"/>
                          </a:solidFill>
                          <a:effectLst/>
                          <a:latin typeface="+mn-lt"/>
                          <a:ea typeface="+mn-ea"/>
                          <a:cs typeface="+mn-cs"/>
                        </a:rPr>
                        <a:t>2.000.000</a:t>
                      </a:r>
                      <a:r>
                        <a:rPr lang="en-US" sz="1000" b="0" kern="1200" baseline="0" dirty="0" smtClean="0">
                          <a:solidFill>
                            <a:schemeClr val="tx1"/>
                          </a:solidFill>
                          <a:effectLst/>
                          <a:latin typeface="+mn-lt"/>
                          <a:ea typeface="+mn-ea"/>
                          <a:cs typeface="+mn-cs"/>
                        </a:rPr>
                        <a:t> EUR </a:t>
                      </a:r>
                      <a:endParaRPr lang="it-IT" sz="1000" b="0" kern="1200" dirty="0" smtClean="0">
                        <a:solidFill>
                          <a:schemeClr val="tx1"/>
                        </a:solidFill>
                        <a:effectLst/>
                        <a:latin typeface="+mn-lt"/>
                        <a:ea typeface="+mn-ea"/>
                        <a:cs typeface="+mn-cs"/>
                      </a:endParaRPr>
                    </a:p>
                  </a:txBody>
                  <a:tcPr/>
                </a:tc>
              </a:tr>
            </a:tbl>
          </a:graphicData>
        </a:graphic>
      </p:graphicFrame>
      <p:sp>
        <p:nvSpPr>
          <p:cNvPr id="26" name="CasellaDiTesto 25"/>
          <p:cNvSpPr txBox="1"/>
          <p:nvPr/>
        </p:nvSpPr>
        <p:spPr>
          <a:xfrm>
            <a:off x="7486137" y="910988"/>
            <a:ext cx="2983081" cy="400110"/>
          </a:xfrm>
          <a:prstGeom prst="rect">
            <a:avLst/>
          </a:prstGeom>
          <a:noFill/>
        </p:spPr>
        <p:txBody>
          <a:bodyPr wrap="square" rtlCol="0">
            <a:spAutoFit/>
          </a:bodyPr>
          <a:lstStyle/>
          <a:p>
            <a:pPr algn="just"/>
            <a:r>
              <a:rPr lang="en-US" sz="1000" b="1" dirty="0" smtClean="0"/>
              <a:t>MIGLIORARE LA SALUTE ALIMENTARE IN EGITTO TRAMITE DONNE E GIOVANI </a:t>
            </a:r>
            <a:endParaRPr lang="it-IT" sz="1000" b="1" dirty="0"/>
          </a:p>
        </p:txBody>
      </p:sp>
      <p:graphicFrame>
        <p:nvGraphicFramePr>
          <p:cNvPr id="27" name="Tabella 26"/>
          <p:cNvGraphicFramePr>
            <a:graphicFrameLocks noGrp="1"/>
          </p:cNvGraphicFramePr>
          <p:nvPr>
            <p:extLst>
              <p:ext uri="{D42A27DB-BD31-4B8C-83A1-F6EECF244321}">
                <p14:modId xmlns:p14="http://schemas.microsoft.com/office/powerpoint/2010/main" val="154795063"/>
              </p:ext>
            </p:extLst>
          </p:nvPr>
        </p:nvGraphicFramePr>
        <p:xfrm>
          <a:off x="7486137" y="1780956"/>
          <a:ext cx="2983082" cy="2786023"/>
        </p:xfrm>
        <a:graphic>
          <a:graphicData uri="http://schemas.openxmlformats.org/drawingml/2006/table">
            <a:tbl>
              <a:tblPr firstRow="1" bandRow="1">
                <a:tableStyleId>{8799B23B-EC83-4686-B30A-512413B5E67A}</a:tableStyleId>
              </a:tblPr>
              <a:tblGrid>
                <a:gridCol w="1491541"/>
                <a:gridCol w="1491541"/>
              </a:tblGrid>
              <a:tr h="987807">
                <a:tc gridSpan="2">
                  <a:txBody>
                    <a:bodyPr/>
                    <a:lstStyle/>
                    <a:p>
                      <a:pPr marL="0" marR="0" algn="just">
                        <a:spcBef>
                          <a:spcPts val="0"/>
                        </a:spcBef>
                        <a:spcAft>
                          <a:spcPts val="0"/>
                        </a:spcAft>
                      </a:pPr>
                      <a:r>
                        <a:rPr lang="it-IT" sz="1000" b="1" dirty="0" smtClean="0">
                          <a:effectLst/>
                          <a:latin typeface="Calibri" panose="020F0502020204030204" pitchFamily="34" charset="0"/>
                          <a:ea typeface="Calibri" panose="020F0502020204030204" pitchFamily="34" charset="0"/>
                          <a:cs typeface="Calibri" panose="020F0502020204030204" pitchFamily="34" charset="0"/>
                        </a:rPr>
                        <a:t>Obiettivo</a:t>
                      </a:r>
                      <a:r>
                        <a:rPr lang="it-IT" sz="1000" b="0" dirty="0" smtClean="0">
                          <a:effectLst/>
                          <a:latin typeface="Calibri" panose="020F0502020204030204" pitchFamily="34" charset="0"/>
                          <a:ea typeface="Calibri" panose="020F0502020204030204" pitchFamily="34" charset="0"/>
                          <a:cs typeface="Calibri" panose="020F0502020204030204" pitchFamily="34" charset="0"/>
                        </a:rPr>
                        <a:t>:</a:t>
                      </a:r>
                      <a:r>
                        <a:rPr lang="it-IT" sz="1000" b="0" baseline="0" dirty="0" smtClean="0">
                          <a:effectLst/>
                          <a:latin typeface="Calibri" panose="020F0502020204030204" pitchFamily="34" charset="0"/>
                          <a:ea typeface="Calibri" panose="020F0502020204030204" pitchFamily="34" charset="0"/>
                          <a:cs typeface="Calibri" panose="020F0502020204030204" pitchFamily="34" charset="0"/>
                        </a:rPr>
                        <a:t> </a:t>
                      </a:r>
                      <a:r>
                        <a:rPr lang="it-IT" sz="1000" b="0" dirty="0" smtClean="0">
                          <a:effectLst/>
                          <a:latin typeface="Calibri" panose="020F0502020204030204" pitchFamily="34" charset="0"/>
                          <a:ea typeface="Calibri" panose="020F0502020204030204" pitchFamily="34" charset="0"/>
                        </a:rPr>
                        <a:t>migliorare la sicurezza alimentare e la qualità della nutrizione tra le fasce più vulnerabili della popolazione attraverso la promozione di attività generatrici di reddito, campagne di sensibilizzazione e </a:t>
                      </a:r>
                      <a:r>
                        <a:rPr lang="it-IT" sz="1000" b="0" dirty="0" err="1" smtClean="0">
                          <a:effectLst/>
                          <a:latin typeface="Calibri" panose="020F0502020204030204" pitchFamily="34" charset="0"/>
                          <a:ea typeface="Calibri" panose="020F0502020204030204" pitchFamily="34" charset="0"/>
                        </a:rPr>
                        <a:t>capacity</a:t>
                      </a:r>
                      <a:r>
                        <a:rPr lang="it-IT" sz="1000" b="0" dirty="0" smtClean="0">
                          <a:effectLst/>
                          <a:latin typeface="Calibri" panose="020F0502020204030204" pitchFamily="34" charset="0"/>
                          <a:ea typeface="Calibri" panose="020F0502020204030204" pitchFamily="34" charset="0"/>
                        </a:rPr>
                        <a:t> building a livello centrale e locale. </a:t>
                      </a:r>
                      <a:endParaRPr lang="it-IT" sz="10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it-IT" sz="1000" b="0" dirty="0"/>
                    </a:p>
                  </a:txBody>
                  <a:tcPr/>
                </a:tc>
              </a:tr>
              <a:tr h="350468">
                <a:tc>
                  <a:txBody>
                    <a:bodyPr/>
                    <a:lstStyle/>
                    <a:p>
                      <a:r>
                        <a:rPr lang="en-US" sz="1000" b="1" dirty="0" err="1" smtClean="0"/>
                        <a:t>Ente</a:t>
                      </a:r>
                      <a:r>
                        <a:rPr lang="en-US" sz="1000" b="1" baseline="0" dirty="0" smtClean="0"/>
                        <a:t> </a:t>
                      </a:r>
                      <a:r>
                        <a:rPr lang="en-US" sz="1000" b="1" baseline="0" dirty="0" err="1" smtClean="0"/>
                        <a:t>esecutore</a:t>
                      </a:r>
                      <a:endParaRPr lang="it-IT" sz="1000" b="1" dirty="0"/>
                    </a:p>
                  </a:txBody>
                  <a:tcPr/>
                </a:tc>
                <a:tc>
                  <a:txBody>
                    <a:bodyPr/>
                    <a:lstStyle/>
                    <a:p>
                      <a:r>
                        <a:rPr lang="it-IT" sz="1000" dirty="0" smtClean="0">
                          <a:effectLst/>
                          <a:latin typeface="Calibri" panose="020F0502020204030204" pitchFamily="34" charset="0"/>
                          <a:ea typeface="Calibri" panose="020F0502020204030204" pitchFamily="34" charset="0"/>
                        </a:rPr>
                        <a:t>Organizzazione delle Nazioni Unite per l’Alimentazione e l’Agricoltura - FAO</a:t>
                      </a:r>
                      <a:endParaRPr lang="it-IT" sz="1000" b="0" dirty="0"/>
                    </a:p>
                  </a:txBody>
                  <a:tcPr/>
                </a:tc>
              </a:tr>
              <a:tr h="350468">
                <a:tc>
                  <a:txBody>
                    <a:bodyPr/>
                    <a:lstStyle/>
                    <a:p>
                      <a:pPr marL="0" algn="l" defTabSz="1007943" rtl="0" eaLnBrk="1" latinLnBrk="0" hangingPunct="1"/>
                      <a:r>
                        <a:rPr lang="en-US" sz="1000" b="1" kern="1200" dirty="0" err="1" smtClean="0">
                          <a:solidFill>
                            <a:schemeClr val="tx1"/>
                          </a:solidFill>
                          <a:latin typeface="+mn-lt"/>
                          <a:ea typeface="+mn-ea"/>
                          <a:cs typeface="+mn-cs"/>
                        </a:rPr>
                        <a:t>Durata</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it-IT" sz="1000" dirty="0" smtClean="0">
                          <a:effectLst/>
                          <a:latin typeface="Calibri" panose="020F0502020204030204" pitchFamily="34" charset="0"/>
                          <a:ea typeface="Calibri" panose="020F0502020204030204" pitchFamily="34" charset="0"/>
                        </a:rPr>
                        <a:t>Dicembre 2012 - Febbraio 2019 </a:t>
                      </a:r>
                      <a:endParaRPr lang="it-IT" sz="1000" b="0" kern="1200" dirty="0">
                        <a:solidFill>
                          <a:schemeClr val="tx1"/>
                        </a:solidFill>
                        <a:effectLst/>
                        <a:latin typeface="+mn-lt"/>
                        <a:ea typeface="+mn-ea"/>
                        <a:cs typeface="+mn-cs"/>
                      </a:endParaRPr>
                    </a:p>
                  </a:txBody>
                  <a:tcPr/>
                </a:tc>
              </a:tr>
              <a:tr h="350468">
                <a:tc>
                  <a:txBody>
                    <a:bodyPr/>
                    <a:lstStyle/>
                    <a:p>
                      <a:pPr marL="0" algn="l" defTabSz="1007943" rtl="0" eaLnBrk="1" latinLnBrk="0" hangingPunct="1"/>
                      <a:r>
                        <a:rPr lang="en-US" sz="1000" b="1" kern="1200" dirty="0" smtClean="0">
                          <a:solidFill>
                            <a:schemeClr val="tx1"/>
                          </a:solidFill>
                          <a:latin typeface="+mn-lt"/>
                          <a:ea typeface="+mn-ea"/>
                          <a:cs typeface="+mn-cs"/>
                        </a:rPr>
                        <a:t>Area</a:t>
                      </a:r>
                      <a:r>
                        <a:rPr lang="en-US" sz="1000" b="1" kern="1200" baseline="0" dirty="0" smtClean="0">
                          <a:solidFill>
                            <a:schemeClr val="tx1"/>
                          </a:solidFill>
                          <a:latin typeface="+mn-lt"/>
                          <a:ea typeface="+mn-ea"/>
                          <a:cs typeface="+mn-cs"/>
                        </a:rPr>
                        <a:t> </a:t>
                      </a:r>
                      <a:r>
                        <a:rPr lang="en-US" sz="1000" b="1" kern="1200" baseline="0" dirty="0" err="1" smtClean="0">
                          <a:solidFill>
                            <a:schemeClr val="tx1"/>
                          </a:solidFill>
                          <a:latin typeface="+mn-lt"/>
                          <a:ea typeface="+mn-ea"/>
                          <a:cs typeface="+mn-cs"/>
                        </a:rPr>
                        <a:t>d’implementazione</a:t>
                      </a:r>
                      <a:r>
                        <a:rPr lang="en-US" sz="1000" b="1" kern="1200" baseline="0" dirty="0" smtClean="0">
                          <a:solidFill>
                            <a:schemeClr val="tx1"/>
                          </a:solidFill>
                          <a:latin typeface="+mn-lt"/>
                          <a:ea typeface="+mn-ea"/>
                          <a:cs typeface="+mn-cs"/>
                        </a:rPr>
                        <a: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smtClean="0">
                          <a:solidFill>
                            <a:schemeClr val="tx1"/>
                          </a:solidFill>
                          <a:effectLst/>
                          <a:latin typeface="+mn-lt"/>
                          <a:ea typeface="+mn-ea"/>
                          <a:cs typeface="+mn-cs"/>
                        </a:rPr>
                        <a:t>Scala</a:t>
                      </a:r>
                      <a:r>
                        <a:rPr lang="en-US" sz="1000" b="0" kern="1200" baseline="0" dirty="0" smtClean="0">
                          <a:solidFill>
                            <a:schemeClr val="tx1"/>
                          </a:solidFill>
                          <a:effectLst/>
                          <a:latin typeface="+mn-lt"/>
                          <a:ea typeface="+mn-ea"/>
                          <a:cs typeface="+mn-cs"/>
                        </a:rPr>
                        <a:t> </a:t>
                      </a:r>
                      <a:r>
                        <a:rPr lang="en-US" sz="1000" b="0" kern="1200" baseline="0" dirty="0" err="1" smtClean="0">
                          <a:solidFill>
                            <a:schemeClr val="tx1"/>
                          </a:solidFill>
                          <a:effectLst/>
                          <a:latin typeface="+mn-lt"/>
                          <a:ea typeface="+mn-ea"/>
                          <a:cs typeface="+mn-cs"/>
                        </a:rPr>
                        <a:t>nazionale</a:t>
                      </a:r>
                      <a:endParaRPr lang="it-IT" sz="1000" b="0" kern="1200" dirty="0" smtClean="0">
                        <a:solidFill>
                          <a:schemeClr val="tx1"/>
                        </a:solidFill>
                        <a:effectLst/>
                        <a:latin typeface="+mn-lt"/>
                        <a:ea typeface="+mn-ea"/>
                        <a:cs typeface="+mn-cs"/>
                      </a:endParaRPr>
                    </a:p>
                  </a:txBody>
                  <a:tcPr/>
                </a:tc>
              </a:tr>
              <a:tr h="350468">
                <a:tc>
                  <a:txBody>
                    <a:bodyPr/>
                    <a:lstStyle/>
                    <a:p>
                      <a:pPr marL="0" algn="l" defTabSz="1007943" rtl="0" eaLnBrk="1" latinLnBrk="0" hangingPunct="1"/>
                      <a:r>
                        <a:rPr lang="en-US" sz="1000" b="1" kern="1200" dirty="0" smtClean="0">
                          <a:solidFill>
                            <a:schemeClr val="tx1"/>
                          </a:solidFill>
                          <a:latin typeface="+mn-lt"/>
                          <a:ea typeface="+mn-ea"/>
                          <a:cs typeface="+mn-cs"/>
                        </a:rPr>
                        <a:t>Budget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smtClean="0">
                          <a:solidFill>
                            <a:schemeClr val="tx1"/>
                          </a:solidFill>
                          <a:effectLst/>
                          <a:latin typeface="+mn-lt"/>
                          <a:ea typeface="+mn-ea"/>
                          <a:cs typeface="+mn-cs"/>
                        </a:rPr>
                        <a:t>2.652.000 EUR </a:t>
                      </a:r>
                      <a:endParaRPr lang="it-IT" sz="1000" b="0" kern="1200" dirty="0" smtClean="0">
                        <a:solidFill>
                          <a:schemeClr val="tx1"/>
                        </a:solidFill>
                        <a:effectLst/>
                        <a:latin typeface="+mn-lt"/>
                        <a:ea typeface="+mn-ea"/>
                        <a:cs typeface="+mn-cs"/>
                      </a:endParaRPr>
                    </a:p>
                  </a:txBody>
                  <a:tcPr/>
                </a:tc>
              </a:tr>
            </a:tbl>
          </a:graphicData>
        </a:graphic>
      </p:graphicFrame>
      <p:sp>
        <p:nvSpPr>
          <p:cNvPr id="35" name="CasellaDiTesto 34"/>
          <p:cNvSpPr txBox="1"/>
          <p:nvPr/>
        </p:nvSpPr>
        <p:spPr>
          <a:xfrm>
            <a:off x="3882871" y="939404"/>
            <a:ext cx="2983081" cy="707886"/>
          </a:xfrm>
          <a:prstGeom prst="rect">
            <a:avLst/>
          </a:prstGeom>
          <a:noFill/>
        </p:spPr>
        <p:txBody>
          <a:bodyPr wrap="square" rtlCol="0">
            <a:spAutoFit/>
          </a:bodyPr>
          <a:lstStyle>
            <a:defPPr>
              <a:defRPr lang="it-IT"/>
            </a:defPPr>
            <a:lvl1pPr algn="just">
              <a:defRPr sz="1000" b="1"/>
            </a:lvl1pPr>
          </a:lstStyle>
          <a:p>
            <a:r>
              <a:rPr lang="it-IT" dirty="0" smtClean="0"/>
              <a:t>360 SURROUNDED AND ENGAGING PLATFORMS CAMPAIGN: APPROCCIO DI SENSIBILIZZAZIONE INNOVATIVO PER AFFRONTARE LA CRESCITA DEMOGRAFICA IN EGITTO </a:t>
            </a:r>
            <a:endParaRPr lang="it-IT"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305" y="4779263"/>
            <a:ext cx="2347383" cy="1760537"/>
          </a:xfrm>
          <a:prstGeom prst="rect">
            <a:avLst/>
          </a:prstGeom>
        </p:spPr>
      </p:pic>
    </p:spTree>
    <p:extLst>
      <p:ext uri="{BB962C8B-B14F-4D97-AF65-F5344CB8AC3E}">
        <p14:creationId xmlns:p14="http://schemas.microsoft.com/office/powerpoint/2010/main" val="151980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asellaDiTesto 6"/>
          <p:cNvSpPr txBox="1"/>
          <p:nvPr/>
        </p:nvSpPr>
        <p:spPr>
          <a:xfrm>
            <a:off x="420696" y="710933"/>
            <a:ext cx="2650603" cy="400110"/>
          </a:xfrm>
          <a:prstGeom prst="rect">
            <a:avLst/>
          </a:prstGeom>
          <a:noFill/>
        </p:spPr>
        <p:txBody>
          <a:bodyPr wrap="square" rtlCol="0">
            <a:spAutoFit/>
          </a:bodyPr>
          <a:lstStyle/>
          <a:p>
            <a:endParaRPr lang="it-IT" sz="2000" b="1" dirty="0">
              <a:latin typeface="Arial" charset="0"/>
              <a:ea typeface="Arial" charset="0"/>
              <a:cs typeface="Arial" charset="0"/>
            </a:endParaRPr>
          </a:p>
        </p:txBody>
      </p:sp>
      <p:sp>
        <p:nvSpPr>
          <p:cNvPr id="10" name="CasellaDiTesto 9"/>
          <p:cNvSpPr txBox="1"/>
          <p:nvPr/>
        </p:nvSpPr>
        <p:spPr>
          <a:xfrm>
            <a:off x="279605" y="935266"/>
            <a:ext cx="2983081" cy="400110"/>
          </a:xfrm>
          <a:prstGeom prst="rect">
            <a:avLst/>
          </a:prstGeom>
          <a:noFill/>
        </p:spPr>
        <p:txBody>
          <a:bodyPr wrap="square" rtlCol="0">
            <a:spAutoFit/>
          </a:bodyPr>
          <a:lstStyle/>
          <a:p>
            <a:pPr algn="just"/>
            <a:r>
              <a:rPr lang="it-IT" sz="1000" b="1" dirty="0" smtClean="0"/>
              <a:t>DOMI - DIGNITÀ E DIRITTI PER LE DONNE E MINORI NEL DISTRETTO DI YOUSEF ES-SADDIQ'</a:t>
            </a:r>
            <a:endParaRPr lang="it-IT" sz="1000" b="1" dirty="0"/>
          </a:p>
        </p:txBody>
      </p:sp>
      <p:graphicFrame>
        <p:nvGraphicFramePr>
          <p:cNvPr id="11" name="Tabella 10"/>
          <p:cNvGraphicFramePr>
            <a:graphicFrameLocks noGrp="1"/>
          </p:cNvGraphicFramePr>
          <p:nvPr>
            <p:extLst>
              <p:ext uri="{D42A27DB-BD31-4B8C-83A1-F6EECF244321}">
                <p14:modId xmlns:p14="http://schemas.microsoft.com/office/powerpoint/2010/main" val="3674312409"/>
              </p:ext>
            </p:extLst>
          </p:nvPr>
        </p:nvGraphicFramePr>
        <p:xfrm>
          <a:off x="299365" y="1728464"/>
          <a:ext cx="2983082" cy="2849828"/>
        </p:xfrm>
        <a:graphic>
          <a:graphicData uri="http://schemas.openxmlformats.org/drawingml/2006/table">
            <a:tbl>
              <a:tblPr firstRow="1" bandRow="1">
                <a:tableStyleId>{8799B23B-EC83-4686-B30A-512413B5E67A}</a:tableStyleId>
              </a:tblPr>
              <a:tblGrid>
                <a:gridCol w="1491541"/>
                <a:gridCol w="1491541"/>
              </a:tblGrid>
              <a:tr h="350468">
                <a:tc gridSpan="2">
                  <a:txBody>
                    <a:bodyPr/>
                    <a:lstStyle/>
                    <a:p>
                      <a:pPr marL="0" marR="0" algn="just">
                        <a:spcBef>
                          <a:spcPts val="0"/>
                        </a:spcBef>
                        <a:spcAft>
                          <a:spcPts val="0"/>
                        </a:spcAft>
                      </a:pPr>
                      <a:r>
                        <a:rPr lang="it-IT" sz="1000" b="1" dirty="0" smtClean="0">
                          <a:effectLst/>
                          <a:latin typeface="Calibri" panose="020F0502020204030204" pitchFamily="34" charset="0"/>
                          <a:ea typeface="Calibri" panose="020F0502020204030204" pitchFamily="34" charset="0"/>
                          <a:cs typeface="Calibri" panose="020F0502020204030204" pitchFamily="34" charset="0"/>
                        </a:rPr>
                        <a:t>Obiettivo:</a:t>
                      </a:r>
                      <a:r>
                        <a:rPr lang="it-IT" sz="1000" b="1" baseline="0" dirty="0" smtClean="0">
                          <a:effectLst/>
                          <a:latin typeface="Calibri" panose="020F0502020204030204" pitchFamily="34" charset="0"/>
                          <a:ea typeface="Calibri" panose="020F0502020204030204" pitchFamily="34" charset="0"/>
                          <a:cs typeface="Calibri" panose="020F0502020204030204" pitchFamily="34" charset="0"/>
                        </a:rPr>
                        <a:t>  </a:t>
                      </a:r>
                      <a:r>
                        <a:rPr lang="it-IT" sz="1000" b="0" baseline="0" dirty="0" smtClean="0">
                          <a:effectLst/>
                          <a:latin typeface="Calibri" panose="020F0502020204030204" pitchFamily="34" charset="0"/>
                          <a:ea typeface="Calibri" panose="020F0502020204030204" pitchFamily="34" charset="0"/>
                          <a:cs typeface="Calibri" panose="020F0502020204030204" pitchFamily="34" charset="0"/>
                        </a:rPr>
                        <a:t>migliorare la condizione socio-economica di donne, bambini e giovani a rischio di migrazione. Il progetto si concentrerà sui servizi educativi, sull'occupazione nel settore agroalimentare e turistico e sulla capitalizzazione delle migliori pratiche identificate dalle organizzazioni che lavorano nelle stesse aree.</a:t>
                      </a:r>
                      <a:endParaRPr lang="it-IT" sz="10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it-IT" sz="1000" b="0" dirty="0"/>
                    </a:p>
                  </a:txBody>
                  <a:tcPr/>
                </a:tc>
              </a:tr>
              <a:tr h="350468">
                <a:tc>
                  <a:txBody>
                    <a:bodyPr/>
                    <a:lstStyle/>
                    <a:p>
                      <a:r>
                        <a:rPr lang="en-US" sz="1000" b="1" dirty="0" err="1" smtClean="0"/>
                        <a:t>Ente</a:t>
                      </a:r>
                      <a:r>
                        <a:rPr lang="en-US" sz="1000" b="1" baseline="0" dirty="0" smtClean="0"/>
                        <a:t> </a:t>
                      </a:r>
                      <a:r>
                        <a:rPr lang="en-US" sz="1000" b="1" baseline="0" dirty="0" err="1" smtClean="0"/>
                        <a:t>esecutore</a:t>
                      </a:r>
                      <a:endParaRPr lang="it-IT" sz="1000" b="1" dirty="0"/>
                    </a:p>
                  </a:txBody>
                  <a:tcPr/>
                </a:tc>
                <a:tc>
                  <a:txBody>
                    <a:bodyPr/>
                    <a:lstStyle/>
                    <a:p>
                      <a:r>
                        <a:rPr lang="en-US" sz="1000" b="0" dirty="0" err="1" smtClean="0"/>
                        <a:t>Ricerca</a:t>
                      </a:r>
                      <a:r>
                        <a:rPr lang="en-US" sz="1000" b="0" baseline="0" dirty="0" smtClean="0"/>
                        <a:t> e </a:t>
                      </a:r>
                      <a:r>
                        <a:rPr lang="en-US" sz="1000" b="0" baseline="0" dirty="0" err="1" smtClean="0"/>
                        <a:t>Cooperazione</a:t>
                      </a:r>
                      <a:r>
                        <a:rPr lang="en-US" sz="1000" b="0" baseline="0" dirty="0" smtClean="0"/>
                        <a:t> ONG </a:t>
                      </a:r>
                      <a:endParaRPr lang="it-IT" sz="1000" b="0" dirty="0"/>
                    </a:p>
                  </a:txBody>
                  <a:tcPr/>
                </a:tc>
              </a:tr>
              <a:tr h="350468">
                <a:tc>
                  <a:txBody>
                    <a:bodyPr/>
                    <a:lstStyle/>
                    <a:p>
                      <a:pPr marL="0" algn="l" defTabSz="1007943" rtl="0" eaLnBrk="1" latinLnBrk="0" hangingPunct="1"/>
                      <a:r>
                        <a:rPr lang="en-US" sz="1000" b="1" kern="1200" dirty="0" err="1" smtClean="0">
                          <a:solidFill>
                            <a:schemeClr val="tx1"/>
                          </a:solidFill>
                          <a:latin typeface="+mn-lt"/>
                          <a:ea typeface="+mn-ea"/>
                          <a:cs typeface="+mn-cs"/>
                        </a:rPr>
                        <a:t>Durata</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err="1" smtClean="0">
                          <a:solidFill>
                            <a:schemeClr val="tx1"/>
                          </a:solidFill>
                          <a:effectLst/>
                          <a:latin typeface="+mn-lt"/>
                          <a:ea typeface="+mn-ea"/>
                          <a:cs typeface="+mn-cs"/>
                        </a:rPr>
                        <a:t>Dicembre</a:t>
                      </a:r>
                      <a:r>
                        <a:rPr lang="en-US" sz="1000" b="0" kern="1200" baseline="0" dirty="0" smtClean="0">
                          <a:solidFill>
                            <a:schemeClr val="tx1"/>
                          </a:solidFill>
                          <a:effectLst/>
                          <a:latin typeface="+mn-lt"/>
                          <a:ea typeface="+mn-ea"/>
                          <a:cs typeface="+mn-cs"/>
                        </a:rPr>
                        <a:t> 2016 – </a:t>
                      </a:r>
                      <a:r>
                        <a:rPr lang="en-US" sz="1000" b="0" kern="1200" baseline="0" dirty="0" err="1" smtClean="0">
                          <a:solidFill>
                            <a:schemeClr val="tx1"/>
                          </a:solidFill>
                          <a:effectLst/>
                          <a:latin typeface="+mn-lt"/>
                          <a:ea typeface="+mn-ea"/>
                          <a:cs typeface="+mn-cs"/>
                        </a:rPr>
                        <a:t>Gennaio</a:t>
                      </a:r>
                      <a:r>
                        <a:rPr lang="en-US" sz="1000" b="0" kern="1200" baseline="0" dirty="0" smtClean="0">
                          <a:solidFill>
                            <a:schemeClr val="tx1"/>
                          </a:solidFill>
                          <a:effectLst/>
                          <a:latin typeface="+mn-lt"/>
                          <a:ea typeface="+mn-ea"/>
                          <a:cs typeface="+mn-cs"/>
                        </a:rPr>
                        <a:t> 2020 </a:t>
                      </a:r>
                      <a:endParaRPr lang="it-IT" sz="1000" b="0" kern="1200" dirty="0">
                        <a:solidFill>
                          <a:schemeClr val="tx1"/>
                        </a:solidFill>
                        <a:effectLst/>
                        <a:latin typeface="+mn-lt"/>
                        <a:ea typeface="+mn-ea"/>
                        <a:cs typeface="+mn-cs"/>
                      </a:endParaRPr>
                    </a:p>
                  </a:txBody>
                  <a:tcPr/>
                </a:tc>
              </a:tr>
              <a:tr h="350468">
                <a:tc>
                  <a:txBody>
                    <a:bodyPr/>
                    <a:lstStyle/>
                    <a:p>
                      <a:pPr marL="0" algn="l" defTabSz="1007943" rtl="0" eaLnBrk="1" latinLnBrk="0" hangingPunct="1"/>
                      <a:r>
                        <a:rPr lang="en-US" sz="1000" b="1" kern="1200" dirty="0" smtClean="0">
                          <a:solidFill>
                            <a:schemeClr val="tx1"/>
                          </a:solidFill>
                          <a:latin typeface="+mn-lt"/>
                          <a:ea typeface="+mn-ea"/>
                          <a:cs typeface="+mn-cs"/>
                        </a:rPr>
                        <a:t>Area</a:t>
                      </a:r>
                      <a:r>
                        <a:rPr lang="en-US" sz="1000" b="1" kern="1200" baseline="0" dirty="0" smtClean="0">
                          <a:solidFill>
                            <a:schemeClr val="tx1"/>
                          </a:solidFill>
                          <a:latin typeface="+mn-lt"/>
                          <a:ea typeface="+mn-ea"/>
                          <a:cs typeface="+mn-cs"/>
                        </a:rPr>
                        <a:t> </a:t>
                      </a:r>
                      <a:r>
                        <a:rPr lang="en-US" sz="1000" b="1" kern="1200" baseline="0" dirty="0" err="1" smtClean="0">
                          <a:solidFill>
                            <a:schemeClr val="tx1"/>
                          </a:solidFill>
                          <a:latin typeface="+mn-lt"/>
                          <a:ea typeface="+mn-ea"/>
                          <a:cs typeface="+mn-cs"/>
                        </a:rPr>
                        <a:t>d’implementazione</a:t>
                      </a:r>
                      <a:r>
                        <a:rPr lang="en-US" sz="1000" b="1" kern="1200" baseline="0" dirty="0" smtClean="0">
                          <a:solidFill>
                            <a:schemeClr val="tx1"/>
                          </a:solidFill>
                          <a:latin typeface="+mn-lt"/>
                          <a:ea typeface="+mn-ea"/>
                          <a:cs typeface="+mn-cs"/>
                        </a:rPr>
                        <a: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it-IT" sz="1000" b="0" kern="1200" dirty="0" smtClean="0">
                          <a:solidFill>
                            <a:schemeClr val="tx1"/>
                          </a:solidFill>
                          <a:effectLst/>
                          <a:latin typeface="+mn-lt"/>
                          <a:ea typeface="+mn-ea"/>
                          <a:cs typeface="+mn-cs"/>
                        </a:rPr>
                        <a:t>Governatorato di </a:t>
                      </a:r>
                      <a:r>
                        <a:rPr lang="it-IT" sz="1000" b="0" kern="1200" dirty="0" err="1" smtClean="0">
                          <a:solidFill>
                            <a:schemeClr val="tx1"/>
                          </a:solidFill>
                          <a:effectLst/>
                          <a:latin typeface="+mn-lt"/>
                          <a:ea typeface="+mn-ea"/>
                          <a:cs typeface="+mn-cs"/>
                        </a:rPr>
                        <a:t>Fayoum</a:t>
                      </a:r>
                      <a:r>
                        <a:rPr lang="it-IT" sz="1000" b="0" kern="1200" dirty="0" smtClean="0">
                          <a:solidFill>
                            <a:schemeClr val="tx1"/>
                          </a:solidFill>
                          <a:effectLst/>
                          <a:latin typeface="+mn-lt"/>
                          <a:ea typeface="+mn-ea"/>
                          <a:cs typeface="+mn-cs"/>
                        </a:rPr>
                        <a:t>, Distretto di Youssef es-</a:t>
                      </a:r>
                      <a:r>
                        <a:rPr lang="it-IT" sz="1000" b="0" kern="1200" dirty="0" err="1" smtClean="0">
                          <a:solidFill>
                            <a:schemeClr val="tx1"/>
                          </a:solidFill>
                          <a:effectLst/>
                          <a:latin typeface="+mn-lt"/>
                          <a:ea typeface="+mn-ea"/>
                          <a:cs typeface="+mn-cs"/>
                        </a:rPr>
                        <a:t>Sediq</a:t>
                      </a:r>
                      <a:endParaRPr lang="it-IT" sz="1000" b="0" kern="1200" dirty="0" smtClean="0">
                        <a:solidFill>
                          <a:schemeClr val="tx1"/>
                        </a:solidFill>
                        <a:effectLst/>
                        <a:latin typeface="+mn-lt"/>
                        <a:ea typeface="+mn-ea"/>
                        <a:cs typeface="+mn-cs"/>
                      </a:endParaRPr>
                    </a:p>
                  </a:txBody>
                  <a:tcPr/>
                </a:tc>
              </a:tr>
              <a:tr h="350468">
                <a:tc>
                  <a:txBody>
                    <a:bodyPr/>
                    <a:lstStyle/>
                    <a:p>
                      <a:pPr marL="0" algn="l" defTabSz="1007943" rtl="0" eaLnBrk="1" latinLnBrk="0" hangingPunct="1"/>
                      <a:r>
                        <a:rPr lang="en-US" sz="1000" b="1" kern="1200" dirty="0" smtClean="0">
                          <a:solidFill>
                            <a:schemeClr val="tx1"/>
                          </a:solidFill>
                          <a:latin typeface="+mn-lt"/>
                          <a:ea typeface="+mn-ea"/>
                          <a:cs typeface="+mn-cs"/>
                        </a:rPr>
                        <a:t>Budget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smtClean="0">
                          <a:solidFill>
                            <a:schemeClr val="tx1"/>
                          </a:solidFill>
                          <a:effectLst/>
                          <a:latin typeface="+mn-lt"/>
                          <a:ea typeface="+mn-ea"/>
                          <a:cs typeface="+mn-cs"/>
                        </a:rPr>
                        <a:t>858.369</a:t>
                      </a:r>
                      <a:r>
                        <a:rPr lang="en-US" sz="1000" b="0" kern="1200" baseline="0" dirty="0" smtClean="0">
                          <a:solidFill>
                            <a:schemeClr val="tx1"/>
                          </a:solidFill>
                          <a:effectLst/>
                          <a:latin typeface="+mn-lt"/>
                          <a:ea typeface="+mn-ea"/>
                          <a:cs typeface="+mn-cs"/>
                        </a:rPr>
                        <a:t> EUR</a:t>
                      </a:r>
                      <a:endParaRPr lang="it-IT" sz="1000" b="0" kern="1200" dirty="0" smtClean="0">
                        <a:solidFill>
                          <a:schemeClr val="tx1"/>
                        </a:solidFill>
                        <a:effectLst/>
                        <a:latin typeface="+mn-lt"/>
                        <a:ea typeface="+mn-ea"/>
                        <a:cs typeface="+mn-cs"/>
                      </a:endParaRPr>
                    </a:p>
                  </a:txBody>
                  <a:tcPr/>
                </a:tc>
              </a:tr>
            </a:tbl>
          </a:graphicData>
        </a:graphic>
      </p:graphicFrame>
      <p:pic>
        <p:nvPicPr>
          <p:cNvPr id="23" name="Immagin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6019" y="304533"/>
            <a:ext cx="469900" cy="406400"/>
          </a:xfrm>
          <a:prstGeom prst="rect">
            <a:avLst/>
          </a:prstGeom>
        </p:spPr>
      </p:pic>
      <p:sp>
        <p:nvSpPr>
          <p:cNvPr id="8" name="CasellaDiTesto 7"/>
          <p:cNvSpPr txBox="1"/>
          <p:nvPr/>
        </p:nvSpPr>
        <p:spPr>
          <a:xfrm>
            <a:off x="3899789" y="861621"/>
            <a:ext cx="2983081" cy="553998"/>
          </a:xfrm>
          <a:prstGeom prst="rect">
            <a:avLst/>
          </a:prstGeom>
          <a:noFill/>
        </p:spPr>
        <p:txBody>
          <a:bodyPr wrap="square" rtlCol="0">
            <a:spAutoFit/>
          </a:bodyPr>
          <a:lstStyle/>
          <a:p>
            <a:pPr algn="just"/>
            <a:r>
              <a:rPr lang="it-IT" sz="1000" b="1" dirty="0" smtClean="0"/>
              <a:t>PROMOZIONE DEI DIRITTI DEI MINORI ED EMPOWERMENT DELLA FAMIGLIA NEL GOVERNATORATO DEL FAYOUM</a:t>
            </a:r>
            <a:endParaRPr lang="it-IT" sz="1000" b="1" dirty="0"/>
          </a:p>
        </p:txBody>
      </p:sp>
      <p:graphicFrame>
        <p:nvGraphicFramePr>
          <p:cNvPr id="9" name="Tabella 8"/>
          <p:cNvGraphicFramePr>
            <a:graphicFrameLocks noGrp="1"/>
          </p:cNvGraphicFramePr>
          <p:nvPr>
            <p:extLst>
              <p:ext uri="{D42A27DB-BD31-4B8C-83A1-F6EECF244321}">
                <p14:modId xmlns:p14="http://schemas.microsoft.com/office/powerpoint/2010/main" val="4029054352"/>
              </p:ext>
            </p:extLst>
          </p:nvPr>
        </p:nvGraphicFramePr>
        <p:xfrm>
          <a:off x="3899788" y="1728464"/>
          <a:ext cx="2983082" cy="2849828"/>
        </p:xfrm>
        <a:graphic>
          <a:graphicData uri="http://schemas.openxmlformats.org/drawingml/2006/table">
            <a:tbl>
              <a:tblPr firstRow="1" bandRow="1">
                <a:tableStyleId>{8799B23B-EC83-4686-B30A-512413B5E67A}</a:tableStyleId>
              </a:tblPr>
              <a:tblGrid>
                <a:gridCol w="1491541"/>
                <a:gridCol w="1491541"/>
              </a:tblGrid>
              <a:tr h="987807">
                <a:tc gridSpan="2">
                  <a:txBody>
                    <a:bodyPr/>
                    <a:lstStyle/>
                    <a:p>
                      <a:pPr marL="0" marR="0" algn="just">
                        <a:spcBef>
                          <a:spcPts val="0"/>
                        </a:spcBef>
                        <a:spcAft>
                          <a:spcPts val="0"/>
                        </a:spcAft>
                      </a:pPr>
                      <a:r>
                        <a:rPr lang="it-IT" sz="1000" b="1" dirty="0" smtClean="0">
                          <a:effectLst/>
                          <a:latin typeface="Calibri" panose="020F0502020204030204" pitchFamily="34" charset="0"/>
                          <a:ea typeface="Calibri" panose="020F0502020204030204" pitchFamily="34" charset="0"/>
                          <a:cs typeface="Calibri" panose="020F0502020204030204" pitchFamily="34" charset="0"/>
                        </a:rPr>
                        <a:t>Obiettivo</a:t>
                      </a:r>
                      <a:r>
                        <a:rPr lang="it-IT" sz="1000" b="0" dirty="0" smtClean="0">
                          <a:effectLst/>
                          <a:latin typeface="Calibri" panose="020F0502020204030204" pitchFamily="34" charset="0"/>
                          <a:ea typeface="Calibri" panose="020F0502020204030204" pitchFamily="34" charset="0"/>
                          <a:cs typeface="Calibri" panose="020F0502020204030204" pitchFamily="34" charset="0"/>
                        </a:rPr>
                        <a:t>:</a:t>
                      </a:r>
                      <a:r>
                        <a:rPr lang="it-IT" sz="1000" b="0" baseline="0" dirty="0" smtClean="0">
                          <a:effectLst/>
                          <a:latin typeface="Calibri" panose="020F0502020204030204" pitchFamily="34" charset="0"/>
                          <a:ea typeface="Calibri" panose="020F0502020204030204" pitchFamily="34" charset="0"/>
                          <a:cs typeface="Calibri" panose="020F0502020204030204" pitchFamily="34" charset="0"/>
                        </a:rPr>
                        <a:t> Supportare</a:t>
                      </a:r>
                      <a:r>
                        <a:rPr lang="it-IT" sz="1000" b="0" dirty="0" smtClean="0">
                          <a:effectLst/>
                          <a:latin typeface="Calibri" panose="020F0502020204030204" pitchFamily="34" charset="0"/>
                          <a:ea typeface="Calibri" panose="020F0502020204030204" pitchFamily="34" charset="0"/>
                          <a:cs typeface="ArialMT"/>
                        </a:rPr>
                        <a:t> le capacità del Consiglio Nazionale per l’Infanzia e la Maternità egiziano nella</a:t>
                      </a:r>
                      <a:r>
                        <a:rPr lang="it-IT" sz="1000" b="0" baseline="0" dirty="0" smtClean="0">
                          <a:effectLst/>
                          <a:latin typeface="Calibri" panose="020F0502020204030204" pitchFamily="34" charset="0"/>
                          <a:ea typeface="Calibri" panose="020F0502020204030204" pitchFamily="34" charset="0"/>
                          <a:cs typeface="ArialMT"/>
                        </a:rPr>
                        <a:t> definizione e monitoraggio di</a:t>
                      </a:r>
                      <a:r>
                        <a:rPr lang="it-IT" sz="1000" b="0" dirty="0" smtClean="0">
                          <a:effectLst/>
                          <a:latin typeface="Calibri" panose="020F0502020204030204" pitchFamily="34" charset="0"/>
                          <a:ea typeface="Calibri" panose="020F0502020204030204" pitchFamily="34" charset="0"/>
                          <a:cs typeface="ArialMT"/>
                        </a:rPr>
                        <a:t> politiche a favore dell’infanzia e della famiglia,</a:t>
                      </a:r>
                      <a:r>
                        <a:rPr lang="it-IT" sz="1000" b="0" baseline="0" dirty="0" smtClean="0">
                          <a:effectLst/>
                          <a:latin typeface="Calibri" panose="020F0502020204030204" pitchFamily="34" charset="0"/>
                          <a:ea typeface="Calibri" panose="020F0502020204030204" pitchFamily="34" charset="0"/>
                          <a:cs typeface="ArialMT"/>
                        </a:rPr>
                        <a:t> con particolare attenzione al ruolo delle madri, alla sensibilizzazione su tematiche quali mutilazioni genitali femminili, violenza di genere e matrimoni precoci. </a:t>
                      </a:r>
                      <a:endParaRPr lang="it-IT" sz="10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it-IT" sz="1000" b="0" dirty="0"/>
                    </a:p>
                  </a:txBody>
                  <a:tcPr/>
                </a:tc>
              </a:tr>
              <a:tr h="350468">
                <a:tc>
                  <a:txBody>
                    <a:bodyPr/>
                    <a:lstStyle/>
                    <a:p>
                      <a:r>
                        <a:rPr lang="en-US" sz="1000" b="1" dirty="0" err="1" smtClean="0"/>
                        <a:t>Ente</a:t>
                      </a:r>
                      <a:r>
                        <a:rPr lang="en-US" sz="1000" b="1" baseline="0" dirty="0" smtClean="0"/>
                        <a:t> </a:t>
                      </a:r>
                      <a:r>
                        <a:rPr lang="en-US" sz="1000" b="1" baseline="0" dirty="0" err="1" smtClean="0"/>
                        <a:t>esecutore</a:t>
                      </a:r>
                      <a:endParaRPr lang="it-IT" sz="1000" b="1" dirty="0"/>
                    </a:p>
                  </a:txBody>
                  <a:tcPr/>
                </a:tc>
                <a:tc>
                  <a:txBody>
                    <a:bodyPr/>
                    <a:lstStyle/>
                    <a:p>
                      <a:r>
                        <a:rPr lang="it-IT" sz="1000" dirty="0" smtClean="0">
                          <a:effectLst/>
                          <a:latin typeface="Calibri" panose="020F0502020204030204" pitchFamily="34" charset="0"/>
                          <a:ea typeface="Calibri" panose="020F0502020204030204" pitchFamily="34" charset="0"/>
                          <a:cs typeface="ArialMT"/>
                        </a:rPr>
                        <a:t>Consiglio Nazionale per l’Infanzia e la Maternità - NCCM</a:t>
                      </a:r>
                      <a:endParaRPr lang="it-IT" sz="1000" b="0" dirty="0"/>
                    </a:p>
                  </a:txBody>
                  <a:tcPr/>
                </a:tc>
              </a:tr>
              <a:tr h="350468">
                <a:tc>
                  <a:txBody>
                    <a:bodyPr/>
                    <a:lstStyle/>
                    <a:p>
                      <a:pPr marL="0" algn="l" defTabSz="1007943" rtl="0" eaLnBrk="1" latinLnBrk="0" hangingPunct="1"/>
                      <a:r>
                        <a:rPr lang="en-US" sz="1000" b="1" kern="1200" dirty="0" err="1" smtClean="0">
                          <a:solidFill>
                            <a:schemeClr val="tx1"/>
                          </a:solidFill>
                          <a:latin typeface="+mn-lt"/>
                          <a:ea typeface="+mn-ea"/>
                          <a:cs typeface="+mn-cs"/>
                        </a:rPr>
                        <a:t>Durata</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it-IT" sz="1000" dirty="0" smtClean="0">
                          <a:effectLst/>
                          <a:latin typeface="Calibri" panose="020F0502020204030204" pitchFamily="34" charset="0"/>
                          <a:ea typeface="Calibri" panose="020F0502020204030204" pitchFamily="34" charset="0"/>
                          <a:cs typeface="ArialMT"/>
                        </a:rPr>
                        <a:t>Maggio 2016- Aprile 2019</a:t>
                      </a:r>
                      <a:endParaRPr lang="it-IT" sz="1000" b="0" kern="1200" dirty="0">
                        <a:solidFill>
                          <a:schemeClr val="tx1"/>
                        </a:solidFill>
                        <a:effectLst/>
                        <a:latin typeface="+mn-lt"/>
                        <a:ea typeface="+mn-ea"/>
                        <a:cs typeface="+mn-cs"/>
                      </a:endParaRPr>
                    </a:p>
                  </a:txBody>
                  <a:tcPr/>
                </a:tc>
              </a:tr>
              <a:tr h="350468">
                <a:tc>
                  <a:txBody>
                    <a:bodyPr/>
                    <a:lstStyle/>
                    <a:p>
                      <a:pPr marL="0" algn="l" defTabSz="1007943" rtl="0" eaLnBrk="1" latinLnBrk="0" hangingPunct="1"/>
                      <a:r>
                        <a:rPr lang="en-US" sz="1000" b="1" kern="1200" dirty="0" smtClean="0">
                          <a:solidFill>
                            <a:schemeClr val="tx1"/>
                          </a:solidFill>
                          <a:latin typeface="+mn-lt"/>
                          <a:ea typeface="+mn-ea"/>
                          <a:cs typeface="+mn-cs"/>
                        </a:rPr>
                        <a:t>Area</a:t>
                      </a:r>
                      <a:r>
                        <a:rPr lang="en-US" sz="1000" b="1" kern="1200" baseline="0" dirty="0" smtClean="0">
                          <a:solidFill>
                            <a:schemeClr val="tx1"/>
                          </a:solidFill>
                          <a:latin typeface="+mn-lt"/>
                          <a:ea typeface="+mn-ea"/>
                          <a:cs typeface="+mn-cs"/>
                        </a:rPr>
                        <a:t> </a:t>
                      </a:r>
                      <a:r>
                        <a:rPr lang="en-US" sz="1000" b="1" kern="1200" baseline="0" dirty="0" err="1" smtClean="0">
                          <a:solidFill>
                            <a:schemeClr val="tx1"/>
                          </a:solidFill>
                          <a:latin typeface="+mn-lt"/>
                          <a:ea typeface="+mn-ea"/>
                          <a:cs typeface="+mn-cs"/>
                        </a:rPr>
                        <a:t>d’implementazione</a:t>
                      </a:r>
                      <a:r>
                        <a:rPr lang="en-US" sz="1000" b="1" kern="1200" baseline="0" dirty="0" smtClean="0">
                          <a:solidFill>
                            <a:schemeClr val="tx1"/>
                          </a:solidFill>
                          <a:latin typeface="+mn-lt"/>
                          <a:ea typeface="+mn-ea"/>
                          <a:cs typeface="+mn-cs"/>
                        </a:rPr>
                        <a: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it-IT" sz="1000" dirty="0" smtClean="0">
                          <a:effectLst/>
                          <a:latin typeface="Calibri" panose="020F0502020204030204" pitchFamily="34" charset="0"/>
                          <a:ea typeface="Calibri" panose="020F0502020204030204" pitchFamily="34" charset="0"/>
                          <a:cs typeface="ArialMT"/>
                        </a:rPr>
                        <a:t>Governatorato di </a:t>
                      </a:r>
                      <a:r>
                        <a:rPr lang="it-IT" sz="1000" dirty="0" err="1" smtClean="0">
                          <a:effectLst/>
                          <a:latin typeface="Calibri" panose="020F0502020204030204" pitchFamily="34" charset="0"/>
                          <a:ea typeface="Calibri" panose="020F0502020204030204" pitchFamily="34" charset="0"/>
                          <a:cs typeface="ArialMT"/>
                        </a:rPr>
                        <a:t>Fayoum</a:t>
                      </a:r>
                      <a:endParaRPr lang="it-IT" sz="1000" b="0" kern="1200" dirty="0" smtClean="0">
                        <a:solidFill>
                          <a:schemeClr val="tx1"/>
                        </a:solidFill>
                        <a:effectLst/>
                        <a:latin typeface="+mn-lt"/>
                        <a:ea typeface="+mn-ea"/>
                        <a:cs typeface="+mn-cs"/>
                      </a:endParaRPr>
                    </a:p>
                  </a:txBody>
                  <a:tcPr/>
                </a:tc>
              </a:tr>
              <a:tr h="350468">
                <a:tc>
                  <a:txBody>
                    <a:bodyPr/>
                    <a:lstStyle/>
                    <a:p>
                      <a:pPr marL="0" algn="l" defTabSz="1007943" rtl="0" eaLnBrk="1" latinLnBrk="0" hangingPunct="1"/>
                      <a:r>
                        <a:rPr lang="en-US" sz="1000" b="1" kern="1200" dirty="0" smtClean="0">
                          <a:solidFill>
                            <a:schemeClr val="tx1"/>
                          </a:solidFill>
                          <a:latin typeface="+mn-lt"/>
                          <a:ea typeface="+mn-ea"/>
                          <a:cs typeface="+mn-cs"/>
                        </a:rPr>
                        <a:t>Budget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smtClean="0">
                          <a:solidFill>
                            <a:schemeClr val="tx1"/>
                          </a:solidFill>
                          <a:effectLst/>
                          <a:latin typeface="+mn-lt"/>
                          <a:ea typeface="+mn-ea"/>
                          <a:cs typeface="+mn-cs"/>
                        </a:rPr>
                        <a:t>1.500.000</a:t>
                      </a:r>
                      <a:r>
                        <a:rPr lang="en-US" sz="1000" b="0" kern="1200" baseline="0" dirty="0" smtClean="0">
                          <a:solidFill>
                            <a:schemeClr val="tx1"/>
                          </a:solidFill>
                          <a:effectLst/>
                          <a:latin typeface="+mn-lt"/>
                          <a:ea typeface="+mn-ea"/>
                          <a:cs typeface="+mn-cs"/>
                        </a:rPr>
                        <a:t> EUR </a:t>
                      </a:r>
                      <a:endParaRPr lang="it-IT" sz="1000" b="0" kern="1200" dirty="0" smtClean="0">
                        <a:solidFill>
                          <a:schemeClr val="tx1"/>
                        </a:solidFill>
                        <a:effectLst/>
                        <a:latin typeface="+mn-lt"/>
                        <a:ea typeface="+mn-ea"/>
                        <a:cs typeface="+mn-cs"/>
                      </a:endParaRPr>
                    </a:p>
                  </a:txBody>
                  <a:tcPr/>
                </a:tc>
              </a:tr>
            </a:tbl>
          </a:graphicData>
        </a:graphic>
      </p:graphicFrame>
      <p:pic>
        <p:nvPicPr>
          <p:cNvPr id="2" name="Immagin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7590" y="390300"/>
            <a:ext cx="2156955" cy="2875940"/>
          </a:xfrm>
          <a:prstGeom prst="rect">
            <a:avLst/>
          </a:prstGeom>
        </p:spPr>
      </p:pic>
      <p:sp>
        <p:nvSpPr>
          <p:cNvPr id="3" name="Rettangolo 2"/>
          <p:cNvSpPr/>
          <p:nvPr/>
        </p:nvSpPr>
        <p:spPr>
          <a:xfrm>
            <a:off x="7533229" y="3420619"/>
            <a:ext cx="2815483" cy="4060663"/>
          </a:xfrm>
          <a:prstGeom prst="rect">
            <a:avLst/>
          </a:prstGeom>
        </p:spPr>
        <p:txBody>
          <a:bodyPr wrap="square">
            <a:spAutoFit/>
          </a:bodyPr>
          <a:lstStyle/>
          <a:p>
            <a:pPr algn="just" defTabSz="1007943">
              <a:lnSpc>
                <a:spcPct val="107000"/>
              </a:lnSpc>
            </a:pPr>
            <a:r>
              <a:rPr lang="it-IT" sz="1100" i="1" dirty="0" smtClean="0">
                <a:latin typeface="Times New Roman" panose="02020603050405020304" pitchFamily="18" charset="0"/>
                <a:ea typeface="Calibri" panose="020F0502020204030204" pitchFamily="34" charset="0"/>
                <a:cs typeface="Times New Roman" panose="02020603050405020304" pitchFamily="18" charset="0"/>
              </a:rPr>
              <a:t>‹‹</a:t>
            </a:r>
            <a:r>
              <a:rPr lang="it-IT" sz="1000" i="1" dirty="0" smtClean="0">
                <a:latin typeface="Calibri" panose="020F0502020204030204" pitchFamily="34" charset="0"/>
                <a:ea typeface="Calibri" panose="020F0502020204030204" pitchFamily="34" charset="0"/>
                <a:cs typeface="Calibri" panose="020F0502020204030204" pitchFamily="34" charset="0"/>
              </a:rPr>
              <a:t>Mi chiamo </a:t>
            </a:r>
            <a:r>
              <a:rPr lang="it-IT" sz="1000" i="1" dirty="0" err="1" smtClean="0">
                <a:latin typeface="Calibri" panose="020F0502020204030204" pitchFamily="34" charset="0"/>
                <a:ea typeface="Calibri" panose="020F0502020204030204" pitchFamily="34" charset="0"/>
                <a:cs typeface="Calibri" panose="020F0502020204030204" pitchFamily="34" charset="0"/>
              </a:rPr>
              <a:t>Nissim</a:t>
            </a:r>
            <a:r>
              <a:rPr lang="it-IT" sz="1000" i="1" dirty="0" smtClean="0">
                <a:latin typeface="Calibri" panose="020F0502020204030204" pitchFamily="34" charset="0"/>
                <a:ea typeface="Calibri" panose="020F0502020204030204" pitchFamily="34" charset="0"/>
                <a:cs typeface="Calibri" panose="020F0502020204030204" pitchFamily="34" charset="0"/>
              </a:rPr>
              <a:t>, sono madre di 4 figlie e sono divorziata, al momento viviamo a casa di mio padre. Qualche mese fa il mio ex marito ha costretto le mie figlie più grandi di 14 e 16 anni a lasciare la scuola, lui e la sua famiglia ritenevano sufficiente che avessero imparato a leggere e scrivere e che fossero ormai grandi abbastanza per sposarsi. Mia figlia maggiore era promessa sposa ma, grazie a quello che avevo appreso durante il corso realizzato da NCCM, sapevo che il matrimonio sarebbe stato un male per lei.(…) Sposandosi così giovane il matrimonio di mia figlia non avrebbe ricevuto nessun riconoscimento legale, questo avrebbe avuto conseguenze negative per la tutela dei suoi diritti o quello dei suoi futuri figli. Ero anche consapevole dei rischi per la salute che avrebbe affrontato nel caso di una gravidanza alla sua giovane età. Mi sono opposta al matrimonio e al volere della mia famiglia per il bene delle mie figlie. Adesso sto facendo di tutto per riportarle a scuola.›› </a:t>
            </a:r>
            <a:r>
              <a:rPr lang="it-IT" sz="1000" b="1" dirty="0" err="1" smtClean="0">
                <a:latin typeface="Calibri" panose="020F0502020204030204" pitchFamily="34" charset="0"/>
                <a:ea typeface="Calibri" panose="020F0502020204030204" pitchFamily="34" charset="0"/>
                <a:cs typeface="Calibri" panose="020F0502020204030204" pitchFamily="34" charset="0"/>
              </a:rPr>
              <a:t>Nissim</a:t>
            </a:r>
            <a:r>
              <a:rPr lang="it-IT" sz="1000" b="1" dirty="0" smtClean="0">
                <a:latin typeface="Calibri" panose="020F0502020204030204" pitchFamily="34" charset="0"/>
                <a:ea typeface="Calibri" panose="020F0502020204030204" pitchFamily="34" charset="0"/>
                <a:cs typeface="Calibri" panose="020F0502020204030204" pitchFamily="34" charset="0"/>
              </a:rPr>
              <a:t> –</a:t>
            </a:r>
            <a:r>
              <a:rPr lang="it-IT" sz="1000" b="1" i="1" dirty="0" smtClean="0">
                <a:latin typeface="Calibri" panose="020F0502020204030204" pitchFamily="34" charset="0"/>
                <a:ea typeface="Calibri" panose="020F0502020204030204" pitchFamily="34" charset="0"/>
                <a:cs typeface="Calibri" panose="020F0502020204030204" pitchFamily="34" charset="0"/>
              </a:rPr>
              <a:t> </a:t>
            </a:r>
            <a:r>
              <a:rPr lang="it-IT" sz="1000" b="1" dirty="0" smtClean="0">
                <a:latin typeface="Calibri" panose="020F0502020204030204" pitchFamily="34" charset="0"/>
                <a:ea typeface="Calibri" panose="020F0502020204030204" pitchFamily="34" charset="0"/>
                <a:cs typeface="Calibri" panose="020F0502020204030204" pitchFamily="34" charset="0"/>
              </a:rPr>
              <a:t>Partecipante al Corso di sviluppo integrato a </a:t>
            </a:r>
            <a:r>
              <a:rPr lang="it-IT" sz="1000" b="1" dirty="0" err="1" smtClean="0">
                <a:latin typeface="Calibri" panose="020F0502020204030204" pitchFamily="34" charset="0"/>
                <a:ea typeface="Calibri" panose="020F0502020204030204" pitchFamily="34" charset="0"/>
                <a:cs typeface="Calibri" panose="020F0502020204030204" pitchFamily="34" charset="0"/>
              </a:rPr>
              <a:t>Fayoum</a:t>
            </a:r>
            <a:r>
              <a:rPr lang="it-IT" sz="1000" b="1" dirty="0" smtClean="0">
                <a:latin typeface="Calibri" panose="020F0502020204030204" pitchFamily="34" charset="0"/>
                <a:ea typeface="Calibri" panose="020F0502020204030204" pitchFamily="34" charset="0"/>
                <a:cs typeface="Calibri" panose="020F0502020204030204" pitchFamily="34" charset="0"/>
              </a:rPr>
              <a:t> avviato grazie al sostegno della Cooperazione Italiana in Egitto </a:t>
            </a:r>
            <a:endParaRPr lang="it-IT" sz="1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2218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asellaDiTesto 6"/>
          <p:cNvSpPr txBox="1"/>
          <p:nvPr/>
        </p:nvSpPr>
        <p:spPr>
          <a:xfrm>
            <a:off x="420696" y="710933"/>
            <a:ext cx="2650603" cy="400110"/>
          </a:xfrm>
          <a:prstGeom prst="rect">
            <a:avLst/>
          </a:prstGeom>
          <a:noFill/>
        </p:spPr>
        <p:txBody>
          <a:bodyPr wrap="square" rtlCol="0">
            <a:spAutoFit/>
          </a:bodyPr>
          <a:lstStyle/>
          <a:p>
            <a:endParaRPr lang="it-IT" sz="2000" b="1" dirty="0">
              <a:latin typeface="Arial" charset="0"/>
              <a:ea typeface="Arial" charset="0"/>
              <a:cs typeface="Arial" charset="0"/>
            </a:endParaRPr>
          </a:p>
        </p:txBody>
      </p:sp>
      <p:sp>
        <p:nvSpPr>
          <p:cNvPr id="10" name="CasellaDiTesto 9"/>
          <p:cNvSpPr txBox="1"/>
          <p:nvPr/>
        </p:nvSpPr>
        <p:spPr>
          <a:xfrm>
            <a:off x="279605" y="935266"/>
            <a:ext cx="2983081" cy="553998"/>
          </a:xfrm>
          <a:prstGeom prst="rect">
            <a:avLst/>
          </a:prstGeom>
          <a:noFill/>
        </p:spPr>
        <p:txBody>
          <a:bodyPr wrap="square" rtlCol="0">
            <a:spAutoFit/>
          </a:bodyPr>
          <a:lstStyle/>
          <a:p>
            <a:pPr algn="just"/>
            <a:r>
              <a:rPr lang="en-US" sz="1000" b="1" dirty="0" smtClean="0"/>
              <a:t>TAMKEEN: EMPOWERING WOMEN -WITH FOCUS ON FEMALE HEADS OF HOUSEHOLD (FHHS) - AND YOUTHS IN FAYOUM GOVERNORATE </a:t>
            </a:r>
            <a:endParaRPr lang="it-IT" sz="1000" b="1" dirty="0"/>
          </a:p>
        </p:txBody>
      </p:sp>
      <p:pic>
        <p:nvPicPr>
          <p:cNvPr id="23" name="Immagin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6019" y="304533"/>
            <a:ext cx="469900" cy="406400"/>
          </a:xfrm>
          <a:prstGeom prst="rect">
            <a:avLst/>
          </a:prstGeom>
        </p:spPr>
      </p:pic>
      <p:sp>
        <p:nvSpPr>
          <p:cNvPr id="26" name="CasellaDiTesto 25"/>
          <p:cNvSpPr txBox="1"/>
          <p:nvPr/>
        </p:nvSpPr>
        <p:spPr>
          <a:xfrm>
            <a:off x="7486137" y="910988"/>
            <a:ext cx="2983081" cy="400110"/>
          </a:xfrm>
          <a:prstGeom prst="rect">
            <a:avLst/>
          </a:prstGeom>
          <a:noFill/>
        </p:spPr>
        <p:txBody>
          <a:bodyPr wrap="square" rtlCol="0">
            <a:spAutoFit/>
          </a:bodyPr>
          <a:lstStyle/>
          <a:p>
            <a:pPr lvl="0" algn="just" defTabSz="1007943"/>
            <a:r>
              <a:rPr lang="en-US" sz="1000" b="1" dirty="0" smtClean="0">
                <a:solidFill>
                  <a:prstClr val="black"/>
                </a:solidFill>
                <a:latin typeface="Calibri" panose="020F0502020204030204" pitchFamily="34" charset="0"/>
                <a:ea typeface="Calibri" panose="020F0502020204030204" pitchFamily="34" charset="0"/>
                <a:cs typeface="Calibri" panose="020F0502020204030204" pitchFamily="34" charset="0"/>
              </a:rPr>
              <a:t>EMPOWERING WOMEN IN FAYOUM RURAL AREAS (EWFRA</a:t>
            </a:r>
            <a:r>
              <a:rPr lang="en-US" sz="10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lang="it-IT"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CasellaDiTesto 34"/>
          <p:cNvSpPr txBox="1"/>
          <p:nvPr/>
        </p:nvSpPr>
        <p:spPr>
          <a:xfrm>
            <a:off x="3882871" y="939404"/>
            <a:ext cx="2983081" cy="553998"/>
          </a:xfrm>
          <a:prstGeom prst="rect">
            <a:avLst/>
          </a:prstGeom>
          <a:noFill/>
        </p:spPr>
        <p:txBody>
          <a:bodyPr wrap="square" rtlCol="0">
            <a:spAutoFit/>
          </a:bodyPr>
          <a:lstStyle>
            <a:defPPr>
              <a:defRPr lang="it-IT"/>
            </a:defPPr>
            <a:lvl1pPr algn="just">
              <a:defRPr sz="1000" b="1"/>
            </a:lvl1pPr>
          </a:lstStyle>
          <a:p>
            <a:r>
              <a:rPr lang="en-US" dirty="0" smtClean="0"/>
              <a:t>REINTEGRATION AND PROTECTION OF THE SOCIAL, HEALTH AND LEGAL RIGHTS OF YOUNG WOMEN AND STREET CHILDREN</a:t>
            </a:r>
            <a:endParaRPr lang="it-IT" dirty="0"/>
          </a:p>
        </p:txBody>
      </p:sp>
      <p:sp>
        <p:nvSpPr>
          <p:cNvPr id="2" name="CasellaDiTesto 1"/>
          <p:cNvSpPr txBox="1"/>
          <p:nvPr/>
        </p:nvSpPr>
        <p:spPr>
          <a:xfrm>
            <a:off x="1327054" y="337429"/>
            <a:ext cx="8562904" cy="369332"/>
          </a:xfrm>
          <a:prstGeom prst="rect">
            <a:avLst/>
          </a:prstGeom>
          <a:solidFill>
            <a:schemeClr val="accent1">
              <a:lumMod val="60000"/>
              <a:lumOff val="40000"/>
            </a:schemeClr>
          </a:solidFill>
        </p:spPr>
        <p:txBody>
          <a:bodyPr wrap="square" rtlCol="0">
            <a:spAutoFit/>
          </a:bodyPr>
          <a:lstStyle/>
          <a:p>
            <a:r>
              <a:rPr lang="en-US" dirty="0" err="1" smtClean="0"/>
              <a:t>Iniziative</a:t>
            </a:r>
            <a:r>
              <a:rPr lang="en-US" dirty="0" smtClean="0"/>
              <a:t> all’ </a:t>
            </a:r>
            <a:r>
              <a:rPr lang="en-US" dirty="0" err="1" smtClean="0"/>
              <a:t>interno</a:t>
            </a:r>
            <a:r>
              <a:rPr lang="en-US" dirty="0" smtClean="0"/>
              <a:t> del </a:t>
            </a:r>
            <a:r>
              <a:rPr lang="en-US" dirty="0" err="1" smtClean="0"/>
              <a:t>Programma</a:t>
            </a:r>
            <a:r>
              <a:rPr lang="en-US" dirty="0" smtClean="0"/>
              <a:t> </a:t>
            </a:r>
            <a:r>
              <a:rPr lang="en-US" dirty="0" err="1" smtClean="0"/>
              <a:t>italo-egiziano</a:t>
            </a:r>
            <a:r>
              <a:rPr lang="en-US" dirty="0" smtClean="0"/>
              <a:t> di </a:t>
            </a:r>
            <a:r>
              <a:rPr lang="en-US" dirty="0" err="1" smtClean="0"/>
              <a:t>conversione</a:t>
            </a:r>
            <a:r>
              <a:rPr lang="en-US" dirty="0" smtClean="0"/>
              <a:t> del </a:t>
            </a:r>
            <a:r>
              <a:rPr lang="en-US" dirty="0" err="1" smtClean="0"/>
              <a:t>debito</a:t>
            </a:r>
            <a:r>
              <a:rPr lang="en-US" dirty="0" smtClean="0"/>
              <a:t> – III </a:t>
            </a:r>
            <a:r>
              <a:rPr lang="en-US" dirty="0" err="1" smtClean="0"/>
              <a:t>Fase</a:t>
            </a:r>
            <a:r>
              <a:rPr lang="en-US" dirty="0" smtClean="0"/>
              <a:t> </a:t>
            </a:r>
            <a:endParaRPr lang="it-IT" dirty="0"/>
          </a:p>
        </p:txBody>
      </p:sp>
      <p:graphicFrame>
        <p:nvGraphicFramePr>
          <p:cNvPr id="12" name="Tabella 11"/>
          <p:cNvGraphicFramePr>
            <a:graphicFrameLocks noGrp="1"/>
          </p:cNvGraphicFramePr>
          <p:nvPr>
            <p:extLst>
              <p:ext uri="{D42A27DB-BD31-4B8C-83A1-F6EECF244321}">
                <p14:modId xmlns:p14="http://schemas.microsoft.com/office/powerpoint/2010/main" val="2101188440"/>
              </p:ext>
            </p:extLst>
          </p:nvPr>
        </p:nvGraphicFramePr>
        <p:xfrm>
          <a:off x="299365" y="1728464"/>
          <a:ext cx="2983082" cy="2346856"/>
        </p:xfrm>
        <a:graphic>
          <a:graphicData uri="http://schemas.openxmlformats.org/drawingml/2006/table">
            <a:tbl>
              <a:tblPr firstRow="1" bandRow="1">
                <a:tableStyleId>{8799B23B-EC83-4686-B30A-512413B5E67A}</a:tableStyleId>
              </a:tblPr>
              <a:tblGrid>
                <a:gridCol w="1491541">
                  <a:extLst>
                    <a:ext uri="{9D8B030D-6E8A-4147-A177-3AD203B41FA5}">
                      <a16:colId xmlns="" xmlns:a16="http://schemas.microsoft.com/office/drawing/2014/main" val="20000"/>
                    </a:ext>
                  </a:extLst>
                </a:gridCol>
                <a:gridCol w="1491541">
                  <a:extLst>
                    <a:ext uri="{9D8B030D-6E8A-4147-A177-3AD203B41FA5}">
                      <a16:colId xmlns="" xmlns:a16="http://schemas.microsoft.com/office/drawing/2014/main" val="20001"/>
                    </a:ext>
                  </a:extLst>
                </a:gridCol>
              </a:tblGrid>
              <a:tr h="350468">
                <a:tc gridSpan="2">
                  <a:txBody>
                    <a:bodyPr/>
                    <a:lstStyle/>
                    <a:p>
                      <a:pPr marL="0" marR="0" algn="just">
                        <a:spcBef>
                          <a:spcPts val="0"/>
                        </a:spcBef>
                        <a:spcAft>
                          <a:spcPts val="0"/>
                        </a:spcAft>
                      </a:pPr>
                      <a:r>
                        <a:rPr lang="it-IT" sz="1000" b="1" dirty="0">
                          <a:effectLst/>
                          <a:latin typeface="Calibri" panose="020F0502020204030204" pitchFamily="34" charset="0"/>
                          <a:ea typeface="Calibri" panose="020F0502020204030204" pitchFamily="34" charset="0"/>
                          <a:cs typeface="Calibri" panose="020F0502020204030204" pitchFamily="34" charset="0"/>
                        </a:rPr>
                        <a:t>Obiettivo:</a:t>
                      </a:r>
                      <a:r>
                        <a:rPr lang="it-IT" sz="1000" b="1" baseline="0" dirty="0">
                          <a:effectLst/>
                          <a:latin typeface="Calibri" panose="020F0502020204030204" pitchFamily="34" charset="0"/>
                          <a:ea typeface="Calibri" panose="020F0502020204030204" pitchFamily="34" charset="0"/>
                          <a:cs typeface="Calibri" panose="020F0502020204030204" pitchFamily="34" charset="0"/>
                        </a:rPr>
                        <a:t> </a:t>
                      </a:r>
                      <a:r>
                        <a:rPr lang="it-IT" sz="1000" b="0" baseline="0" dirty="0">
                          <a:effectLst/>
                          <a:latin typeface="Calibri" panose="020F0502020204030204" pitchFamily="34" charset="0"/>
                          <a:ea typeface="Calibri" panose="020F0502020204030204" pitchFamily="34" charset="0"/>
                          <a:cs typeface="Calibri" panose="020F0502020204030204" pitchFamily="34" charset="0"/>
                        </a:rPr>
                        <a:t>contribuire a migliorare le condizioni socio-economiche della comunità. In particolare, l’iniziativa si focalizza sulle donne attraverso corsi di formazione, creazione di attività lavorative e </a:t>
                      </a:r>
                      <a:r>
                        <a:rPr lang="it-IT" sz="1000" b="0" baseline="0" dirty="0" err="1">
                          <a:effectLst/>
                          <a:latin typeface="Calibri" panose="020F0502020204030204" pitchFamily="34" charset="0"/>
                          <a:ea typeface="Calibri" panose="020F0502020204030204" pitchFamily="34" charset="0"/>
                          <a:cs typeface="Calibri" panose="020F0502020204030204" pitchFamily="34" charset="0"/>
                        </a:rPr>
                        <a:t>advocacy</a:t>
                      </a:r>
                      <a:r>
                        <a:rPr lang="it-IT" sz="1000" b="0" baseline="0" dirty="0">
                          <a:effectLst/>
                          <a:latin typeface="Calibri" panose="020F0502020204030204" pitchFamily="34" charset="0"/>
                          <a:ea typeface="Calibri" panose="020F0502020204030204" pitchFamily="34" charset="0"/>
                          <a:cs typeface="Calibri" panose="020F0502020204030204" pitchFamily="34" charset="0"/>
                        </a:rPr>
                        <a:t> per i loro diritti.</a:t>
                      </a:r>
                      <a:endParaRPr lang="it-IT" sz="1000" b="0"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it-IT" sz="1000" b="0" dirty="0"/>
                    </a:p>
                  </a:txBody>
                  <a:tcPr/>
                </a:tc>
                <a:extLst>
                  <a:ext uri="{0D108BD9-81ED-4DB2-BD59-A6C34878D82A}">
                    <a16:rowId xmlns="" xmlns:a16="http://schemas.microsoft.com/office/drawing/2014/main" val="10000"/>
                  </a:ext>
                </a:extLst>
              </a:tr>
              <a:tr h="350468">
                <a:tc>
                  <a:txBody>
                    <a:bodyPr/>
                    <a:lstStyle/>
                    <a:p>
                      <a:r>
                        <a:rPr lang="en-US" sz="1000" b="1" dirty="0" err="1"/>
                        <a:t>Ente</a:t>
                      </a:r>
                      <a:r>
                        <a:rPr lang="en-US" sz="1000" b="1" baseline="0" dirty="0"/>
                        <a:t> </a:t>
                      </a:r>
                      <a:r>
                        <a:rPr lang="en-US" sz="1000" b="1" baseline="0" dirty="0" err="1"/>
                        <a:t>esecutore</a:t>
                      </a:r>
                      <a:endParaRPr lang="it-IT" sz="1000" b="1" dirty="0"/>
                    </a:p>
                  </a:txBody>
                  <a:tcPr/>
                </a:tc>
                <a:tc>
                  <a:txBody>
                    <a:bodyPr/>
                    <a:lstStyle/>
                    <a:p>
                      <a:r>
                        <a:rPr lang="it-IT" sz="1000" b="0" dirty="0"/>
                        <a:t>ADEW ONG</a:t>
                      </a:r>
                    </a:p>
                  </a:txBody>
                  <a:tcPr/>
                </a:tc>
                <a:extLst>
                  <a:ext uri="{0D108BD9-81ED-4DB2-BD59-A6C34878D82A}">
                    <a16:rowId xmlns="" xmlns:a16="http://schemas.microsoft.com/office/drawing/2014/main" val="10001"/>
                  </a:ext>
                </a:extLst>
              </a:tr>
              <a:tr h="350468">
                <a:tc>
                  <a:txBody>
                    <a:bodyPr/>
                    <a:lstStyle/>
                    <a:p>
                      <a:pPr marL="0" algn="l" defTabSz="1007943" rtl="0" eaLnBrk="1" latinLnBrk="0" hangingPunct="1"/>
                      <a:r>
                        <a:rPr lang="en-US" sz="1000" b="1" kern="1200" dirty="0" err="1">
                          <a:solidFill>
                            <a:schemeClr val="tx1"/>
                          </a:solidFill>
                          <a:latin typeface="+mn-lt"/>
                          <a:ea typeface="+mn-ea"/>
                          <a:cs typeface="+mn-cs"/>
                        </a:rPr>
                        <a:t>Durata</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err="1">
                          <a:solidFill>
                            <a:schemeClr val="tx1"/>
                          </a:solidFill>
                          <a:effectLst/>
                          <a:latin typeface="+mn-lt"/>
                          <a:ea typeface="+mn-ea"/>
                          <a:cs typeface="+mn-cs"/>
                        </a:rPr>
                        <a:t>Marzo</a:t>
                      </a:r>
                      <a:r>
                        <a:rPr lang="en-US" sz="1000" b="0" kern="1200" baseline="0" dirty="0">
                          <a:solidFill>
                            <a:schemeClr val="tx1"/>
                          </a:solidFill>
                          <a:effectLst/>
                          <a:latin typeface="+mn-lt"/>
                          <a:ea typeface="+mn-ea"/>
                          <a:cs typeface="+mn-cs"/>
                        </a:rPr>
                        <a:t> 2015 – </a:t>
                      </a:r>
                      <a:r>
                        <a:rPr lang="en-US" sz="1000" b="0" kern="1200" baseline="0" dirty="0" err="1">
                          <a:solidFill>
                            <a:schemeClr val="tx1"/>
                          </a:solidFill>
                          <a:effectLst/>
                          <a:latin typeface="+mn-lt"/>
                          <a:ea typeface="+mn-ea"/>
                          <a:cs typeface="+mn-cs"/>
                        </a:rPr>
                        <a:t>Giugno</a:t>
                      </a:r>
                      <a:r>
                        <a:rPr lang="en-US" sz="1000" b="0" kern="1200" baseline="0" dirty="0">
                          <a:solidFill>
                            <a:schemeClr val="tx1"/>
                          </a:solidFill>
                          <a:effectLst/>
                          <a:latin typeface="+mn-lt"/>
                          <a:ea typeface="+mn-ea"/>
                          <a:cs typeface="+mn-cs"/>
                        </a:rPr>
                        <a:t> 2017 </a:t>
                      </a:r>
                      <a:endParaRPr lang="it-IT" sz="1000" b="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2"/>
                  </a:ext>
                </a:extLst>
              </a:tr>
              <a:tr h="350468">
                <a:tc>
                  <a:txBody>
                    <a:bodyPr/>
                    <a:lstStyle/>
                    <a:p>
                      <a:pPr marL="0" algn="l" defTabSz="1007943" rtl="0" eaLnBrk="1" latinLnBrk="0" hangingPunct="1"/>
                      <a:r>
                        <a:rPr lang="en-US" sz="1000" b="1" kern="1200" dirty="0">
                          <a:solidFill>
                            <a:schemeClr val="tx1"/>
                          </a:solidFill>
                          <a:latin typeface="+mn-lt"/>
                          <a:ea typeface="+mn-ea"/>
                          <a:cs typeface="+mn-cs"/>
                        </a:rPr>
                        <a:t>Area</a:t>
                      </a:r>
                      <a:r>
                        <a:rPr lang="en-US" sz="1000" b="1" kern="1200" baseline="0" dirty="0">
                          <a:solidFill>
                            <a:schemeClr val="tx1"/>
                          </a:solidFill>
                          <a:latin typeface="+mn-lt"/>
                          <a:ea typeface="+mn-ea"/>
                          <a:cs typeface="+mn-cs"/>
                        </a:rPr>
                        <a:t> </a:t>
                      </a:r>
                      <a:r>
                        <a:rPr lang="en-US" sz="1000" b="1" kern="1200" baseline="0" dirty="0" err="1">
                          <a:solidFill>
                            <a:schemeClr val="tx1"/>
                          </a:solidFill>
                          <a:latin typeface="+mn-lt"/>
                          <a:ea typeface="+mn-ea"/>
                          <a:cs typeface="+mn-cs"/>
                        </a:rPr>
                        <a:t>d’implementazione</a:t>
                      </a:r>
                      <a:r>
                        <a:rPr lang="en-US" sz="1000" b="1" kern="1200" baseline="0" dirty="0">
                          <a:solidFill>
                            <a:schemeClr val="tx1"/>
                          </a:solidFill>
                          <a:latin typeface="+mn-lt"/>
                          <a:ea typeface="+mn-ea"/>
                          <a:cs typeface="+mn-cs"/>
                        </a:rPr>
                        <a: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err="1">
                          <a:solidFill>
                            <a:schemeClr val="tx1"/>
                          </a:solidFill>
                          <a:effectLst/>
                          <a:latin typeface="+mn-lt"/>
                          <a:ea typeface="+mn-ea"/>
                          <a:cs typeface="+mn-cs"/>
                        </a:rPr>
                        <a:t>Governatorato</a:t>
                      </a:r>
                      <a:r>
                        <a:rPr lang="en-US" sz="1000" b="0" kern="1200" dirty="0">
                          <a:solidFill>
                            <a:schemeClr val="tx1"/>
                          </a:solidFill>
                          <a:effectLst/>
                          <a:latin typeface="+mn-lt"/>
                          <a:ea typeface="+mn-ea"/>
                          <a:cs typeface="+mn-cs"/>
                        </a:rPr>
                        <a:t> di </a:t>
                      </a:r>
                      <a:r>
                        <a:rPr lang="en-US" sz="1000" b="0" kern="1200" dirty="0" err="1">
                          <a:solidFill>
                            <a:schemeClr val="tx1"/>
                          </a:solidFill>
                          <a:effectLst/>
                          <a:latin typeface="+mn-lt"/>
                          <a:ea typeface="+mn-ea"/>
                          <a:cs typeface="+mn-cs"/>
                        </a:rPr>
                        <a:t>Fayoum</a:t>
                      </a:r>
                      <a:r>
                        <a:rPr lang="en-US" sz="1000" b="0" kern="1200" dirty="0">
                          <a:solidFill>
                            <a:schemeClr val="tx1"/>
                          </a:solidFill>
                          <a:effectLst/>
                          <a:latin typeface="+mn-lt"/>
                          <a:ea typeface="+mn-ea"/>
                          <a:cs typeface="+mn-cs"/>
                        </a:rPr>
                        <a:t> </a:t>
                      </a:r>
                      <a:endParaRPr lang="it-IT" sz="1000" b="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3"/>
                  </a:ext>
                </a:extLst>
              </a:tr>
              <a:tr h="350468">
                <a:tc>
                  <a:txBody>
                    <a:bodyPr/>
                    <a:lstStyle/>
                    <a:p>
                      <a:pPr marL="0" algn="l" defTabSz="1007943" rtl="0" eaLnBrk="1" latinLnBrk="0" hangingPunct="1"/>
                      <a:r>
                        <a:rPr lang="en-US" sz="1000" b="1" kern="1200" dirty="0">
                          <a:solidFill>
                            <a:schemeClr val="tx1"/>
                          </a:solidFill>
                          <a:latin typeface="+mn-lt"/>
                          <a:ea typeface="+mn-ea"/>
                          <a:cs typeface="+mn-cs"/>
                        </a:rPr>
                        <a:t>Budget</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a:solidFill>
                            <a:schemeClr val="tx1"/>
                          </a:solidFill>
                          <a:effectLst/>
                          <a:latin typeface="+mn-lt"/>
                          <a:ea typeface="+mn-ea"/>
                          <a:cs typeface="+mn-cs"/>
                        </a:rPr>
                        <a:t>250.000 EUR</a:t>
                      </a:r>
                      <a:endParaRPr lang="it-IT" sz="1000" b="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4"/>
                  </a:ext>
                </a:extLst>
              </a:tr>
            </a:tbl>
          </a:graphicData>
        </a:graphic>
      </p:graphicFrame>
      <p:pic>
        <p:nvPicPr>
          <p:cNvPr id="13" name="Picture 11">
            <a:extLst>
              <a:ext uri="{FF2B5EF4-FFF2-40B4-BE49-F238E27FC236}">
                <a16:creationId xmlns="" xmlns:a16="http://schemas.microsoft.com/office/drawing/2014/main" id="{5E2AB7B5-014B-4BE7-AFFE-4A7ED05CC2B2}"/>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299365" y="4184396"/>
            <a:ext cx="2983082" cy="1372027"/>
          </a:xfrm>
          <a:prstGeom prst="rect">
            <a:avLst/>
          </a:prstGeom>
          <a:noFill/>
          <a:ln>
            <a:noFill/>
          </a:ln>
        </p:spPr>
      </p:pic>
      <p:pic>
        <p:nvPicPr>
          <p:cNvPr id="14" name="Picture 12">
            <a:extLst>
              <a:ext uri="{FF2B5EF4-FFF2-40B4-BE49-F238E27FC236}">
                <a16:creationId xmlns="" xmlns:a16="http://schemas.microsoft.com/office/drawing/2014/main" id="{EA5DF9CC-B9CF-478C-A0EA-7CA711C128E3}"/>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299365" y="5661530"/>
            <a:ext cx="2983082" cy="1438624"/>
          </a:xfrm>
          <a:prstGeom prst="rect">
            <a:avLst/>
          </a:prstGeom>
          <a:noFill/>
          <a:ln>
            <a:noFill/>
          </a:ln>
        </p:spPr>
      </p:pic>
      <p:graphicFrame>
        <p:nvGraphicFramePr>
          <p:cNvPr id="15" name="Tabella 14"/>
          <p:cNvGraphicFramePr>
            <a:graphicFrameLocks noGrp="1"/>
          </p:cNvGraphicFramePr>
          <p:nvPr>
            <p:extLst>
              <p:ext uri="{D42A27DB-BD31-4B8C-83A1-F6EECF244321}">
                <p14:modId xmlns:p14="http://schemas.microsoft.com/office/powerpoint/2010/main" val="3146344799"/>
              </p:ext>
            </p:extLst>
          </p:nvPr>
        </p:nvGraphicFramePr>
        <p:xfrm>
          <a:off x="3882870" y="1748945"/>
          <a:ext cx="2983082" cy="2435451"/>
        </p:xfrm>
        <a:graphic>
          <a:graphicData uri="http://schemas.openxmlformats.org/drawingml/2006/table">
            <a:tbl>
              <a:tblPr firstRow="1" bandRow="1">
                <a:tableStyleId>{8799B23B-EC83-4686-B30A-512413B5E67A}</a:tableStyleId>
              </a:tblPr>
              <a:tblGrid>
                <a:gridCol w="1491541">
                  <a:extLst>
                    <a:ext uri="{9D8B030D-6E8A-4147-A177-3AD203B41FA5}">
                      <a16:colId xmlns="" xmlns:a16="http://schemas.microsoft.com/office/drawing/2014/main" val="20000"/>
                    </a:ext>
                  </a:extLst>
                </a:gridCol>
                <a:gridCol w="1491541">
                  <a:extLst>
                    <a:ext uri="{9D8B030D-6E8A-4147-A177-3AD203B41FA5}">
                      <a16:colId xmlns="" xmlns:a16="http://schemas.microsoft.com/office/drawing/2014/main" val="20001"/>
                    </a:ext>
                  </a:extLst>
                </a:gridCol>
              </a:tblGrid>
              <a:tr h="987807">
                <a:tc gridSpan="2">
                  <a:txBody>
                    <a:bodyPr/>
                    <a:lstStyle/>
                    <a:p>
                      <a:pPr marL="0" marR="0" algn="just">
                        <a:spcBef>
                          <a:spcPts val="0"/>
                        </a:spcBef>
                        <a:spcAft>
                          <a:spcPts val="0"/>
                        </a:spcAft>
                      </a:pPr>
                      <a:r>
                        <a:rPr lang="it-IT" sz="1000" b="1" dirty="0">
                          <a:effectLst/>
                          <a:latin typeface="Calibri" panose="020F0502020204030204" pitchFamily="34" charset="0"/>
                          <a:ea typeface="Calibri" panose="020F0502020204030204" pitchFamily="34" charset="0"/>
                          <a:cs typeface="Calibri" panose="020F0502020204030204" pitchFamily="34" charset="0"/>
                        </a:rPr>
                        <a:t>Obiettivo</a:t>
                      </a:r>
                      <a:r>
                        <a:rPr lang="it-IT" sz="1000" b="0" dirty="0">
                          <a:effectLst/>
                          <a:latin typeface="Calibri" panose="020F0502020204030204" pitchFamily="34" charset="0"/>
                          <a:ea typeface="Calibri" panose="020F0502020204030204" pitchFamily="34" charset="0"/>
                          <a:cs typeface="Calibri" panose="020F0502020204030204" pitchFamily="34" charset="0"/>
                        </a:rPr>
                        <a:t>: supportare un programma comprensivo per migliorare la qualità e l’efficacia dei servizi delle ONG per i minori di strada, oltre che ad aumentare la qualità della vita e le opportunità delle giovani madri di strada. </a:t>
                      </a:r>
                      <a:endParaRPr lang="it-IT" sz="1000" b="0"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it-IT" sz="1000" b="0" dirty="0"/>
                    </a:p>
                  </a:txBody>
                  <a:tcPr/>
                </a:tc>
                <a:extLst>
                  <a:ext uri="{0D108BD9-81ED-4DB2-BD59-A6C34878D82A}">
                    <a16:rowId xmlns="" xmlns:a16="http://schemas.microsoft.com/office/drawing/2014/main" val="10000"/>
                  </a:ext>
                </a:extLst>
              </a:tr>
              <a:tr h="350468">
                <a:tc>
                  <a:txBody>
                    <a:bodyPr/>
                    <a:lstStyle/>
                    <a:p>
                      <a:r>
                        <a:rPr lang="en-US" sz="1000" b="1" dirty="0" err="1"/>
                        <a:t>Ente</a:t>
                      </a:r>
                      <a:r>
                        <a:rPr lang="en-US" sz="1000" b="1" baseline="0" dirty="0"/>
                        <a:t> </a:t>
                      </a:r>
                      <a:r>
                        <a:rPr lang="en-US" sz="1000" b="1" baseline="0" dirty="0" err="1"/>
                        <a:t>esecutore</a:t>
                      </a:r>
                      <a:endParaRPr lang="it-IT" sz="1000" b="1" dirty="0"/>
                    </a:p>
                  </a:txBody>
                  <a:tcPr/>
                </a:tc>
                <a:tc>
                  <a:txBody>
                    <a:bodyPr/>
                    <a:lstStyle/>
                    <a:p>
                      <a:r>
                        <a:rPr lang="en-US" sz="1000" b="0" dirty="0">
                          <a:effectLst/>
                          <a:latin typeface="Calibri" panose="020F0502020204030204" pitchFamily="34" charset="0"/>
                        </a:rPr>
                        <a:t>HVS</a:t>
                      </a:r>
                      <a:r>
                        <a:rPr lang="en-US" sz="1000" b="0" baseline="0" dirty="0">
                          <a:effectLst/>
                          <a:latin typeface="Calibri" panose="020F0502020204030204" pitchFamily="34" charset="0"/>
                        </a:rPr>
                        <a:t> ONG </a:t>
                      </a:r>
                      <a:endParaRPr lang="it-IT" sz="1000" b="0" dirty="0"/>
                    </a:p>
                  </a:txBody>
                  <a:tcPr/>
                </a:tc>
                <a:extLst>
                  <a:ext uri="{0D108BD9-81ED-4DB2-BD59-A6C34878D82A}">
                    <a16:rowId xmlns="" xmlns:a16="http://schemas.microsoft.com/office/drawing/2014/main" val="10001"/>
                  </a:ext>
                </a:extLst>
              </a:tr>
              <a:tr h="350468">
                <a:tc>
                  <a:txBody>
                    <a:bodyPr/>
                    <a:lstStyle/>
                    <a:p>
                      <a:pPr marL="0" algn="l" defTabSz="1007943" rtl="0" eaLnBrk="1" latinLnBrk="0" hangingPunct="1"/>
                      <a:r>
                        <a:rPr lang="en-US" sz="1000" b="1" kern="1200" dirty="0" err="1">
                          <a:solidFill>
                            <a:schemeClr val="tx1"/>
                          </a:solidFill>
                          <a:latin typeface="+mn-lt"/>
                          <a:ea typeface="+mn-ea"/>
                          <a:cs typeface="+mn-cs"/>
                        </a:rPr>
                        <a:t>Durata</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err="1">
                          <a:solidFill>
                            <a:schemeClr val="tx1"/>
                          </a:solidFill>
                          <a:effectLst/>
                          <a:latin typeface="+mn-lt"/>
                          <a:ea typeface="+mn-ea"/>
                          <a:cs typeface="+mn-cs"/>
                        </a:rPr>
                        <a:t>Marzo</a:t>
                      </a:r>
                      <a:r>
                        <a:rPr lang="en-US" sz="1000" b="0" kern="1200" baseline="0" dirty="0">
                          <a:solidFill>
                            <a:schemeClr val="tx1"/>
                          </a:solidFill>
                          <a:effectLst/>
                          <a:latin typeface="+mn-lt"/>
                          <a:ea typeface="+mn-ea"/>
                          <a:cs typeface="+mn-cs"/>
                        </a:rPr>
                        <a:t> 2015 – </a:t>
                      </a:r>
                      <a:r>
                        <a:rPr lang="en-US" sz="1000" b="0" kern="1200" baseline="0" dirty="0" err="1">
                          <a:solidFill>
                            <a:schemeClr val="tx1"/>
                          </a:solidFill>
                          <a:effectLst/>
                          <a:latin typeface="+mn-lt"/>
                          <a:ea typeface="+mn-ea"/>
                          <a:cs typeface="+mn-cs"/>
                        </a:rPr>
                        <a:t>Febbraio</a:t>
                      </a:r>
                      <a:r>
                        <a:rPr lang="en-US" sz="1000" b="0" kern="1200" baseline="0" dirty="0">
                          <a:solidFill>
                            <a:schemeClr val="tx1"/>
                          </a:solidFill>
                          <a:effectLst/>
                          <a:latin typeface="+mn-lt"/>
                          <a:ea typeface="+mn-ea"/>
                          <a:cs typeface="+mn-cs"/>
                        </a:rPr>
                        <a:t> 2018 </a:t>
                      </a:r>
                      <a:endParaRPr lang="it-IT" sz="1000" b="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2"/>
                  </a:ext>
                </a:extLst>
              </a:tr>
              <a:tr h="350468">
                <a:tc>
                  <a:txBody>
                    <a:bodyPr/>
                    <a:lstStyle/>
                    <a:p>
                      <a:pPr marL="0" algn="l" defTabSz="1007943" rtl="0" eaLnBrk="1" latinLnBrk="0" hangingPunct="1"/>
                      <a:r>
                        <a:rPr lang="en-US" sz="1000" b="1" kern="1200" dirty="0">
                          <a:solidFill>
                            <a:schemeClr val="tx1"/>
                          </a:solidFill>
                          <a:latin typeface="+mn-lt"/>
                          <a:ea typeface="+mn-ea"/>
                          <a:cs typeface="+mn-cs"/>
                        </a:rPr>
                        <a:t>Area</a:t>
                      </a:r>
                      <a:r>
                        <a:rPr lang="en-US" sz="1000" b="1" kern="1200" baseline="0" dirty="0">
                          <a:solidFill>
                            <a:schemeClr val="tx1"/>
                          </a:solidFill>
                          <a:latin typeface="+mn-lt"/>
                          <a:ea typeface="+mn-ea"/>
                          <a:cs typeface="+mn-cs"/>
                        </a:rPr>
                        <a:t> </a:t>
                      </a:r>
                      <a:r>
                        <a:rPr lang="en-US" sz="1000" b="1" kern="1200" baseline="0" dirty="0" err="1">
                          <a:solidFill>
                            <a:schemeClr val="tx1"/>
                          </a:solidFill>
                          <a:latin typeface="+mn-lt"/>
                          <a:ea typeface="+mn-ea"/>
                          <a:cs typeface="+mn-cs"/>
                        </a:rPr>
                        <a:t>d’implementazione</a:t>
                      </a:r>
                      <a:r>
                        <a:rPr lang="en-US" sz="1000" b="1" kern="1200" baseline="0" dirty="0">
                          <a:solidFill>
                            <a:schemeClr val="tx1"/>
                          </a:solidFill>
                          <a:latin typeface="+mn-lt"/>
                          <a:ea typeface="+mn-ea"/>
                          <a:cs typeface="+mn-cs"/>
                        </a:rPr>
                        <a: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err="1">
                          <a:solidFill>
                            <a:schemeClr val="tx1"/>
                          </a:solidFill>
                          <a:effectLst/>
                          <a:latin typeface="+mn-lt"/>
                          <a:ea typeface="+mn-ea"/>
                          <a:cs typeface="+mn-cs"/>
                        </a:rPr>
                        <a:t>Governatorato</a:t>
                      </a:r>
                      <a:r>
                        <a:rPr lang="en-US" sz="1000" b="0" kern="1200" baseline="0" dirty="0">
                          <a:solidFill>
                            <a:schemeClr val="tx1"/>
                          </a:solidFill>
                          <a:effectLst/>
                          <a:latin typeface="+mn-lt"/>
                          <a:ea typeface="+mn-ea"/>
                          <a:cs typeface="+mn-cs"/>
                        </a:rPr>
                        <a:t> del Cairo </a:t>
                      </a:r>
                      <a:endParaRPr lang="it-IT" sz="1000" b="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3"/>
                  </a:ext>
                </a:extLst>
              </a:tr>
              <a:tr h="350468">
                <a:tc>
                  <a:txBody>
                    <a:bodyPr/>
                    <a:lstStyle/>
                    <a:p>
                      <a:pPr marL="0" algn="l" defTabSz="1007943" rtl="0" eaLnBrk="1" latinLnBrk="0" hangingPunct="1"/>
                      <a:r>
                        <a:rPr lang="en-US" sz="1000" b="1" kern="1200" dirty="0">
                          <a:solidFill>
                            <a:schemeClr val="tx1"/>
                          </a:solidFill>
                          <a:latin typeface="+mn-lt"/>
                          <a:ea typeface="+mn-ea"/>
                          <a:cs typeface="+mn-cs"/>
                        </a:rPr>
                        <a:t>Budget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a:solidFill>
                            <a:schemeClr val="tx1"/>
                          </a:solidFill>
                          <a:effectLst/>
                          <a:latin typeface="+mn-lt"/>
                          <a:ea typeface="+mn-ea"/>
                          <a:cs typeface="+mn-cs"/>
                        </a:rPr>
                        <a:t>230.507 EUR</a:t>
                      </a:r>
                      <a:r>
                        <a:rPr lang="en-US" sz="1000" b="0" kern="1200" baseline="0" dirty="0">
                          <a:solidFill>
                            <a:schemeClr val="tx1"/>
                          </a:solidFill>
                          <a:effectLst/>
                          <a:latin typeface="+mn-lt"/>
                          <a:ea typeface="+mn-ea"/>
                          <a:cs typeface="+mn-cs"/>
                        </a:rPr>
                        <a:t> </a:t>
                      </a:r>
                      <a:endParaRPr lang="it-IT" sz="1000" b="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4"/>
                  </a:ext>
                </a:extLst>
              </a:tr>
            </a:tbl>
          </a:graphicData>
        </a:graphic>
      </p:graphicFrame>
      <p:pic>
        <p:nvPicPr>
          <p:cNvPr id="16" name="Picture 13">
            <a:extLst>
              <a:ext uri="{FF2B5EF4-FFF2-40B4-BE49-F238E27FC236}">
                <a16:creationId xmlns="" xmlns:a16="http://schemas.microsoft.com/office/drawing/2014/main" id="{2E61AA68-984E-4AB0-AFED-369C77EA98DD}"/>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3902632" y="4359419"/>
            <a:ext cx="2963320" cy="1410901"/>
          </a:xfrm>
          <a:prstGeom prst="rect">
            <a:avLst/>
          </a:prstGeom>
          <a:noFill/>
          <a:ln>
            <a:noFill/>
          </a:ln>
        </p:spPr>
      </p:pic>
      <p:pic>
        <p:nvPicPr>
          <p:cNvPr id="17" name="Picture 14">
            <a:extLst>
              <a:ext uri="{FF2B5EF4-FFF2-40B4-BE49-F238E27FC236}">
                <a16:creationId xmlns="" xmlns:a16="http://schemas.microsoft.com/office/drawing/2014/main" id="{E35A7CA2-8630-423E-8AD9-A707761E4D39}"/>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3882871" y="5851511"/>
            <a:ext cx="2983082" cy="1410901"/>
          </a:xfrm>
          <a:prstGeom prst="rect">
            <a:avLst/>
          </a:prstGeom>
          <a:noFill/>
          <a:ln>
            <a:noFill/>
          </a:ln>
        </p:spPr>
      </p:pic>
      <p:graphicFrame>
        <p:nvGraphicFramePr>
          <p:cNvPr id="18" name="Tabella 17"/>
          <p:cNvGraphicFramePr>
            <a:graphicFrameLocks noGrp="1"/>
          </p:cNvGraphicFramePr>
          <p:nvPr>
            <p:extLst>
              <p:ext uri="{D42A27DB-BD31-4B8C-83A1-F6EECF244321}">
                <p14:modId xmlns:p14="http://schemas.microsoft.com/office/powerpoint/2010/main" val="3125622177"/>
              </p:ext>
            </p:extLst>
          </p:nvPr>
        </p:nvGraphicFramePr>
        <p:xfrm>
          <a:off x="7486137" y="1780956"/>
          <a:ext cx="2983082" cy="4373828"/>
        </p:xfrm>
        <a:graphic>
          <a:graphicData uri="http://schemas.openxmlformats.org/drawingml/2006/table">
            <a:tbl>
              <a:tblPr firstRow="1" bandRow="1">
                <a:tableStyleId>{8799B23B-EC83-4686-B30A-512413B5E67A}</a:tableStyleId>
              </a:tblPr>
              <a:tblGrid>
                <a:gridCol w="1491541">
                  <a:extLst>
                    <a:ext uri="{9D8B030D-6E8A-4147-A177-3AD203B41FA5}">
                      <a16:colId xmlns="" xmlns:a16="http://schemas.microsoft.com/office/drawing/2014/main" val="20000"/>
                    </a:ext>
                  </a:extLst>
                </a:gridCol>
                <a:gridCol w="1491541">
                  <a:extLst>
                    <a:ext uri="{9D8B030D-6E8A-4147-A177-3AD203B41FA5}">
                      <a16:colId xmlns="" xmlns:a16="http://schemas.microsoft.com/office/drawing/2014/main" val="20001"/>
                    </a:ext>
                  </a:extLst>
                </a:gridCol>
              </a:tblGrid>
              <a:tr h="987807">
                <a:tc gridSpan="2">
                  <a:txBody>
                    <a:bodyPr/>
                    <a:lstStyle/>
                    <a:p>
                      <a:pPr marL="0" marR="0" algn="just">
                        <a:spcBef>
                          <a:spcPts val="0"/>
                        </a:spcBef>
                        <a:spcAft>
                          <a:spcPts val="0"/>
                        </a:spcAft>
                      </a:pPr>
                      <a:r>
                        <a:rPr lang="it-IT" sz="1000" b="1" dirty="0">
                          <a:effectLst/>
                          <a:latin typeface="Calibri" panose="020F0502020204030204" pitchFamily="34" charset="0"/>
                          <a:ea typeface="Calibri" panose="020F0502020204030204" pitchFamily="34" charset="0"/>
                          <a:cs typeface="Calibri" panose="020F0502020204030204" pitchFamily="34" charset="0"/>
                        </a:rPr>
                        <a:t>Obiettivo</a:t>
                      </a:r>
                      <a:r>
                        <a:rPr lang="it-IT" sz="1000" b="0" dirty="0">
                          <a:effectLst/>
                          <a:latin typeface="Calibri" panose="020F0502020204030204" pitchFamily="34" charset="0"/>
                          <a:ea typeface="Calibri" panose="020F0502020204030204" pitchFamily="34" charset="0"/>
                          <a:cs typeface="Calibri" panose="020F0502020204030204" pitchFamily="34" charset="0"/>
                        </a:rPr>
                        <a:t>: Migliorare l'accesso delle donne in aree rurali alle risorse e ai mercati, consentendo loro di guidare il miglioramento della produttività familiare e i benefici sostenibili dell'economia. Migliorare la produttività delle donne e responsabilizzarle sottolineando l’importanza della produzione rurale, come motore di crescita economica e come fonte di sostentamento e riduzione della povertà nelle aree </a:t>
                      </a:r>
                      <a:r>
                        <a:rPr lang="it-IT" sz="1000" b="0" dirty="0" smtClean="0">
                          <a:effectLst/>
                          <a:latin typeface="Calibri" panose="020F0502020204030204" pitchFamily="34" charset="0"/>
                          <a:ea typeface="Calibri" panose="020F0502020204030204" pitchFamily="34" charset="0"/>
                          <a:cs typeface="Calibri" panose="020F0502020204030204" pitchFamily="34" charset="0"/>
                        </a:rPr>
                        <a:t>rurali.</a:t>
                      </a:r>
                      <a:endParaRPr lang="it-IT" sz="1000" b="0"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it-IT" sz="1000" b="0" dirty="0"/>
                    </a:p>
                  </a:txBody>
                  <a:tcPr/>
                </a:tc>
                <a:extLst>
                  <a:ext uri="{0D108BD9-81ED-4DB2-BD59-A6C34878D82A}">
                    <a16:rowId xmlns="" xmlns:a16="http://schemas.microsoft.com/office/drawing/2014/main" val="10000"/>
                  </a:ext>
                </a:extLst>
              </a:tr>
              <a:tr h="350468">
                <a:tc>
                  <a:txBody>
                    <a:bodyPr/>
                    <a:lstStyle/>
                    <a:p>
                      <a:r>
                        <a:rPr lang="en-US" sz="1000" b="1" dirty="0" err="1"/>
                        <a:t>Ente</a:t>
                      </a:r>
                      <a:r>
                        <a:rPr lang="en-US" sz="1000" b="1" baseline="0" dirty="0"/>
                        <a:t> </a:t>
                      </a:r>
                      <a:r>
                        <a:rPr lang="en-US" sz="1000" b="1" baseline="0" dirty="0" err="1"/>
                        <a:t>esecutore</a:t>
                      </a:r>
                      <a:endParaRPr lang="it-IT" sz="1000" b="1" dirty="0"/>
                    </a:p>
                  </a:txBody>
                  <a:tcPr/>
                </a:tc>
                <a:tc>
                  <a:txBody>
                    <a:bodyPr/>
                    <a:lstStyle/>
                    <a:p>
                      <a:r>
                        <a:rPr lang="en-US" sz="1000" b="0" dirty="0" err="1"/>
                        <a:t>Fayoum</a:t>
                      </a:r>
                      <a:r>
                        <a:rPr lang="en-US" sz="1000" b="0" dirty="0"/>
                        <a:t> Agro Organic Development Association (FAODA) ONG</a:t>
                      </a:r>
                      <a:r>
                        <a:rPr lang="en-US" sz="1000" b="0" baseline="0" dirty="0"/>
                        <a:t> </a:t>
                      </a:r>
                      <a:endParaRPr lang="it-IT" sz="1000" b="0" dirty="0"/>
                    </a:p>
                  </a:txBody>
                  <a:tcPr/>
                </a:tc>
                <a:extLst>
                  <a:ext uri="{0D108BD9-81ED-4DB2-BD59-A6C34878D82A}">
                    <a16:rowId xmlns="" xmlns:a16="http://schemas.microsoft.com/office/drawing/2014/main" val="10001"/>
                  </a:ext>
                </a:extLst>
              </a:tr>
              <a:tr h="350468">
                <a:tc>
                  <a:txBody>
                    <a:bodyPr/>
                    <a:lstStyle/>
                    <a:p>
                      <a:pPr marL="0" algn="l" defTabSz="1007943" rtl="0" eaLnBrk="1" latinLnBrk="0" hangingPunct="1"/>
                      <a:r>
                        <a:rPr lang="en-US" sz="1000" b="1" kern="1200" dirty="0" err="1">
                          <a:solidFill>
                            <a:schemeClr val="tx1"/>
                          </a:solidFill>
                          <a:latin typeface="+mn-lt"/>
                          <a:ea typeface="+mn-ea"/>
                          <a:cs typeface="+mn-cs"/>
                        </a:rPr>
                        <a:t>Durata</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err="1">
                          <a:solidFill>
                            <a:schemeClr val="tx1"/>
                          </a:solidFill>
                          <a:effectLst/>
                          <a:latin typeface="Calibri" panose="020F0502020204030204" pitchFamily="34" charset="0"/>
                          <a:ea typeface="+mn-ea"/>
                          <a:cs typeface="+mn-cs"/>
                        </a:rPr>
                        <a:t>Febbraio</a:t>
                      </a:r>
                      <a:r>
                        <a:rPr lang="en-US" sz="1000" b="0" kern="1200" baseline="0" dirty="0">
                          <a:solidFill>
                            <a:schemeClr val="tx1"/>
                          </a:solidFill>
                          <a:effectLst/>
                          <a:latin typeface="Calibri" panose="020F0502020204030204" pitchFamily="34" charset="0"/>
                          <a:ea typeface="+mn-ea"/>
                          <a:cs typeface="+mn-cs"/>
                        </a:rPr>
                        <a:t> 2017 – </a:t>
                      </a:r>
                      <a:r>
                        <a:rPr lang="en-US" sz="1000" b="0" kern="1200" baseline="0" dirty="0" err="1">
                          <a:solidFill>
                            <a:schemeClr val="tx1"/>
                          </a:solidFill>
                          <a:effectLst/>
                          <a:latin typeface="Calibri" panose="020F0502020204030204" pitchFamily="34" charset="0"/>
                          <a:ea typeface="+mn-ea"/>
                          <a:cs typeface="+mn-cs"/>
                        </a:rPr>
                        <a:t>Gennaio</a:t>
                      </a:r>
                      <a:r>
                        <a:rPr lang="en-US" sz="1000" b="0" kern="1200" baseline="0" dirty="0">
                          <a:solidFill>
                            <a:schemeClr val="tx1"/>
                          </a:solidFill>
                          <a:effectLst/>
                          <a:latin typeface="Calibri" panose="020F0502020204030204" pitchFamily="34" charset="0"/>
                          <a:ea typeface="+mn-ea"/>
                          <a:cs typeface="+mn-cs"/>
                        </a:rPr>
                        <a:t> 2020 </a:t>
                      </a:r>
                      <a:endParaRPr lang="it-IT" sz="1000" b="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2"/>
                  </a:ext>
                </a:extLst>
              </a:tr>
              <a:tr h="350468">
                <a:tc>
                  <a:txBody>
                    <a:bodyPr/>
                    <a:lstStyle/>
                    <a:p>
                      <a:pPr marL="0" algn="l" defTabSz="1007943" rtl="0" eaLnBrk="1" latinLnBrk="0" hangingPunct="1"/>
                      <a:r>
                        <a:rPr lang="en-US" sz="1000" b="1" kern="1200" dirty="0">
                          <a:solidFill>
                            <a:schemeClr val="tx1"/>
                          </a:solidFill>
                          <a:latin typeface="+mn-lt"/>
                          <a:ea typeface="+mn-ea"/>
                          <a:cs typeface="+mn-cs"/>
                        </a:rPr>
                        <a:t>Area</a:t>
                      </a:r>
                      <a:r>
                        <a:rPr lang="en-US" sz="1000" b="1" kern="1200" baseline="0" dirty="0">
                          <a:solidFill>
                            <a:schemeClr val="tx1"/>
                          </a:solidFill>
                          <a:latin typeface="+mn-lt"/>
                          <a:ea typeface="+mn-ea"/>
                          <a:cs typeface="+mn-cs"/>
                        </a:rPr>
                        <a:t> </a:t>
                      </a:r>
                      <a:r>
                        <a:rPr lang="en-US" sz="1000" b="1" kern="1200" baseline="0" dirty="0" err="1">
                          <a:solidFill>
                            <a:schemeClr val="tx1"/>
                          </a:solidFill>
                          <a:latin typeface="+mn-lt"/>
                          <a:ea typeface="+mn-ea"/>
                          <a:cs typeface="+mn-cs"/>
                        </a:rPr>
                        <a:t>d’implementazione</a:t>
                      </a:r>
                      <a:r>
                        <a:rPr lang="en-US" sz="1000" b="1" kern="1200" baseline="0" dirty="0">
                          <a:solidFill>
                            <a:schemeClr val="tx1"/>
                          </a:solidFill>
                          <a:latin typeface="+mn-lt"/>
                          <a:ea typeface="+mn-ea"/>
                          <a:cs typeface="+mn-cs"/>
                        </a:rPr>
                        <a: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it-IT" sz="1000" b="0" kern="1200" dirty="0">
                          <a:solidFill>
                            <a:schemeClr val="tx1"/>
                          </a:solidFill>
                          <a:effectLst/>
                          <a:latin typeface="+mn-lt"/>
                          <a:ea typeface="+mn-ea"/>
                          <a:cs typeface="+mn-cs"/>
                        </a:rPr>
                        <a:t>Governatorato del </a:t>
                      </a:r>
                      <a:r>
                        <a:rPr lang="it-IT" sz="1000" b="0" kern="1200" dirty="0" err="1">
                          <a:solidFill>
                            <a:schemeClr val="tx1"/>
                          </a:solidFill>
                          <a:effectLst/>
                          <a:latin typeface="+mn-lt"/>
                          <a:ea typeface="+mn-ea"/>
                          <a:cs typeface="+mn-cs"/>
                        </a:rPr>
                        <a:t>Fayoum</a:t>
                      </a:r>
                      <a:r>
                        <a:rPr lang="it-IT" sz="1000" b="0" kern="1200" dirty="0">
                          <a:solidFill>
                            <a:schemeClr val="tx1"/>
                          </a:solidFill>
                          <a:effectLst/>
                          <a:latin typeface="+mn-lt"/>
                          <a:ea typeface="+mn-ea"/>
                          <a:cs typeface="+mn-cs"/>
                        </a:rPr>
                        <a:t>– distretto del </a:t>
                      </a:r>
                      <a:r>
                        <a:rPr lang="it-IT" sz="1000" b="0" kern="1200" dirty="0" err="1">
                          <a:solidFill>
                            <a:schemeClr val="tx1"/>
                          </a:solidFill>
                          <a:effectLst/>
                          <a:latin typeface="+mn-lt"/>
                          <a:ea typeface="+mn-ea"/>
                          <a:cs typeface="+mn-cs"/>
                        </a:rPr>
                        <a:t>Fayoum</a:t>
                      </a:r>
                      <a:r>
                        <a:rPr lang="it-IT" sz="1000" b="0" kern="1200" dirty="0">
                          <a:solidFill>
                            <a:schemeClr val="tx1"/>
                          </a:solidFill>
                          <a:effectLst/>
                          <a:latin typeface="+mn-lt"/>
                          <a:ea typeface="+mn-ea"/>
                          <a:cs typeface="+mn-cs"/>
                        </a:rPr>
                        <a:t> (</a:t>
                      </a:r>
                      <a:r>
                        <a:rPr lang="it-IT" sz="1000" b="0" kern="1200" dirty="0" err="1">
                          <a:solidFill>
                            <a:schemeClr val="tx1"/>
                          </a:solidFill>
                          <a:effectLst/>
                          <a:latin typeface="+mn-lt"/>
                          <a:ea typeface="+mn-ea"/>
                          <a:cs typeface="+mn-cs"/>
                        </a:rPr>
                        <a:t>El-Basunia</a:t>
                      </a:r>
                      <a:r>
                        <a:rPr lang="it-IT" sz="1000" b="0" kern="1200" dirty="0">
                          <a:solidFill>
                            <a:schemeClr val="tx1"/>
                          </a:solidFill>
                          <a:effectLst/>
                          <a:latin typeface="+mn-lt"/>
                          <a:ea typeface="+mn-ea"/>
                          <a:cs typeface="+mn-cs"/>
                        </a:rPr>
                        <a:t>&amp; </a:t>
                      </a:r>
                      <a:r>
                        <a:rPr lang="it-IT" sz="1000" b="0" kern="1200" dirty="0" err="1">
                          <a:solidFill>
                            <a:schemeClr val="tx1"/>
                          </a:solidFill>
                          <a:effectLst/>
                          <a:latin typeface="+mn-lt"/>
                          <a:ea typeface="+mn-ea"/>
                          <a:cs typeface="+mn-cs"/>
                        </a:rPr>
                        <a:t>Zawiat</a:t>
                      </a:r>
                      <a:r>
                        <a:rPr lang="it-IT" sz="1000" b="0" kern="1200" dirty="0">
                          <a:solidFill>
                            <a:schemeClr val="tx1"/>
                          </a:solidFill>
                          <a:effectLst/>
                          <a:latin typeface="+mn-lt"/>
                          <a:ea typeface="+mn-ea"/>
                          <a:cs typeface="+mn-cs"/>
                        </a:rPr>
                        <a:t> </a:t>
                      </a:r>
                      <a:r>
                        <a:rPr lang="it-IT" sz="1000" b="0" kern="1200" dirty="0" err="1">
                          <a:solidFill>
                            <a:schemeClr val="tx1"/>
                          </a:solidFill>
                          <a:effectLst/>
                          <a:latin typeface="+mn-lt"/>
                          <a:ea typeface="+mn-ea"/>
                          <a:cs typeface="+mn-cs"/>
                        </a:rPr>
                        <a:t>El-Karadsa</a:t>
                      </a:r>
                      <a:r>
                        <a:rPr lang="it-IT" sz="1000" b="0" kern="1200" dirty="0">
                          <a:solidFill>
                            <a:schemeClr val="tx1"/>
                          </a:solidFill>
                          <a:effectLst/>
                          <a:latin typeface="+mn-lt"/>
                          <a:ea typeface="+mn-ea"/>
                          <a:cs typeface="+mn-cs"/>
                        </a:rPr>
                        <a:t>) – distretto di </a:t>
                      </a:r>
                      <a:r>
                        <a:rPr lang="it-IT" sz="1000" b="0" kern="1200" dirty="0" err="1">
                          <a:solidFill>
                            <a:schemeClr val="tx1"/>
                          </a:solidFill>
                          <a:effectLst/>
                          <a:latin typeface="+mn-lt"/>
                          <a:ea typeface="+mn-ea"/>
                          <a:cs typeface="+mn-cs"/>
                        </a:rPr>
                        <a:t>Senoris</a:t>
                      </a:r>
                      <a:r>
                        <a:rPr lang="it-IT" sz="1000" b="0" kern="1200" dirty="0">
                          <a:solidFill>
                            <a:schemeClr val="tx1"/>
                          </a:solidFill>
                          <a:effectLst/>
                          <a:latin typeface="+mn-lt"/>
                          <a:ea typeface="+mn-ea"/>
                          <a:cs typeface="+mn-cs"/>
                        </a:rPr>
                        <a:t> (</a:t>
                      </a:r>
                      <a:r>
                        <a:rPr lang="it-IT" sz="1000" b="0" kern="1200" dirty="0" err="1">
                          <a:solidFill>
                            <a:schemeClr val="tx1"/>
                          </a:solidFill>
                          <a:effectLst/>
                          <a:latin typeface="+mn-lt"/>
                          <a:ea typeface="+mn-ea"/>
                          <a:cs typeface="+mn-cs"/>
                        </a:rPr>
                        <a:t>Abheet</a:t>
                      </a:r>
                      <a:r>
                        <a:rPr lang="it-IT" sz="1000" b="0" kern="1200" dirty="0">
                          <a:solidFill>
                            <a:schemeClr val="tx1"/>
                          </a:solidFill>
                          <a:effectLst/>
                          <a:latin typeface="+mn-lt"/>
                          <a:ea typeface="+mn-ea"/>
                          <a:cs typeface="+mn-cs"/>
                        </a:rPr>
                        <a:t> </a:t>
                      </a:r>
                      <a:r>
                        <a:rPr lang="it-IT" sz="1000" b="0" kern="1200" dirty="0" err="1">
                          <a:solidFill>
                            <a:schemeClr val="tx1"/>
                          </a:solidFill>
                          <a:effectLst/>
                          <a:latin typeface="+mn-lt"/>
                          <a:ea typeface="+mn-ea"/>
                          <a:cs typeface="+mn-cs"/>
                        </a:rPr>
                        <a:t>El-Hagar</a:t>
                      </a:r>
                      <a:r>
                        <a:rPr lang="it-IT" sz="1000" b="0" kern="1200" dirty="0">
                          <a:solidFill>
                            <a:schemeClr val="tx1"/>
                          </a:solidFill>
                          <a:effectLst/>
                          <a:latin typeface="+mn-lt"/>
                          <a:ea typeface="+mn-ea"/>
                          <a:cs typeface="+mn-cs"/>
                        </a:rPr>
                        <a:t> &amp; </a:t>
                      </a:r>
                      <a:r>
                        <a:rPr lang="it-IT" sz="1000" b="0" kern="1200" dirty="0" err="1">
                          <a:solidFill>
                            <a:schemeClr val="tx1"/>
                          </a:solidFill>
                          <a:effectLst/>
                          <a:latin typeface="+mn-lt"/>
                          <a:ea typeface="+mn-ea"/>
                          <a:cs typeface="+mn-cs"/>
                        </a:rPr>
                        <a:t>Beahmo</a:t>
                      </a:r>
                      <a:r>
                        <a:rPr lang="it-IT" sz="1000" b="0" kern="1200" dirty="0">
                          <a:solidFill>
                            <a:schemeClr val="tx1"/>
                          </a:solidFill>
                          <a:effectLst/>
                          <a:latin typeface="+mn-lt"/>
                          <a:ea typeface="+mn-ea"/>
                          <a:cs typeface="+mn-cs"/>
                        </a:rPr>
                        <a:t>) - distretto di </a:t>
                      </a:r>
                      <a:r>
                        <a:rPr lang="it-IT" sz="1000" b="0" kern="1200" dirty="0" err="1">
                          <a:solidFill>
                            <a:schemeClr val="tx1"/>
                          </a:solidFill>
                          <a:effectLst/>
                          <a:latin typeface="+mn-lt"/>
                          <a:ea typeface="+mn-ea"/>
                          <a:cs typeface="+mn-cs"/>
                        </a:rPr>
                        <a:t>Yousef</a:t>
                      </a:r>
                      <a:r>
                        <a:rPr lang="it-IT" sz="1000" b="0" kern="1200" dirty="0">
                          <a:solidFill>
                            <a:schemeClr val="tx1"/>
                          </a:solidFill>
                          <a:effectLst/>
                          <a:latin typeface="+mn-lt"/>
                          <a:ea typeface="+mn-ea"/>
                          <a:cs typeface="+mn-cs"/>
                        </a:rPr>
                        <a:t> </a:t>
                      </a:r>
                      <a:r>
                        <a:rPr lang="it-IT" sz="1000" b="0" kern="1200" dirty="0" err="1">
                          <a:solidFill>
                            <a:schemeClr val="tx1"/>
                          </a:solidFill>
                          <a:effectLst/>
                          <a:latin typeface="+mn-lt"/>
                          <a:ea typeface="+mn-ea"/>
                          <a:cs typeface="+mn-cs"/>
                        </a:rPr>
                        <a:t>El-Seddiqe</a:t>
                      </a:r>
                      <a:r>
                        <a:rPr lang="it-IT" sz="1000" b="0" kern="1200" dirty="0">
                          <a:solidFill>
                            <a:schemeClr val="tx1"/>
                          </a:solidFill>
                          <a:effectLst/>
                          <a:latin typeface="+mn-lt"/>
                          <a:ea typeface="+mn-ea"/>
                          <a:cs typeface="+mn-cs"/>
                        </a:rPr>
                        <a:t> (</a:t>
                      </a:r>
                      <a:r>
                        <a:rPr lang="it-IT" sz="1000" b="0" kern="1200" dirty="0" err="1">
                          <a:solidFill>
                            <a:schemeClr val="tx1"/>
                          </a:solidFill>
                          <a:effectLst/>
                          <a:latin typeface="+mn-lt"/>
                          <a:ea typeface="+mn-ea"/>
                          <a:cs typeface="+mn-cs"/>
                        </a:rPr>
                        <a:t>KahkBahari</a:t>
                      </a:r>
                      <a:r>
                        <a:rPr lang="it-IT" sz="1000" b="0" kern="1200" dirty="0">
                          <a:solidFill>
                            <a:schemeClr val="tx1"/>
                          </a:solidFill>
                          <a:effectLst/>
                          <a:latin typeface="+mn-lt"/>
                          <a:ea typeface="+mn-ea"/>
                          <a:cs typeface="+mn-cs"/>
                        </a:rPr>
                        <a:t>)</a:t>
                      </a:r>
                    </a:p>
                  </a:txBody>
                  <a:tcPr/>
                </a:tc>
                <a:extLst>
                  <a:ext uri="{0D108BD9-81ED-4DB2-BD59-A6C34878D82A}">
                    <a16:rowId xmlns="" xmlns:a16="http://schemas.microsoft.com/office/drawing/2014/main" val="10003"/>
                  </a:ext>
                </a:extLst>
              </a:tr>
              <a:tr h="350468">
                <a:tc>
                  <a:txBody>
                    <a:bodyPr/>
                    <a:lstStyle/>
                    <a:p>
                      <a:pPr marL="0" algn="l" defTabSz="1007943" rtl="0" eaLnBrk="1" latinLnBrk="0" hangingPunct="1"/>
                      <a:r>
                        <a:rPr lang="en-US" sz="1000" b="1" kern="1200" dirty="0">
                          <a:solidFill>
                            <a:schemeClr val="tx1"/>
                          </a:solidFill>
                          <a:latin typeface="+mn-lt"/>
                          <a:ea typeface="+mn-ea"/>
                          <a:cs typeface="+mn-cs"/>
                        </a:rPr>
                        <a:t>Budget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a:solidFill>
                            <a:schemeClr val="tx1"/>
                          </a:solidFill>
                          <a:effectLst/>
                          <a:latin typeface="+mn-lt"/>
                          <a:ea typeface="+mn-ea"/>
                          <a:cs typeface="+mn-cs"/>
                        </a:rPr>
                        <a:t>250.000 EUR </a:t>
                      </a:r>
                      <a:endParaRPr lang="it-IT" sz="1000" b="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073710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236E63C-38EC-4955-BFCF-7B4E1AFDF1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542" y="1353067"/>
            <a:ext cx="2795435" cy="1604849"/>
          </a:xfrm>
          <a:prstGeom prst="rect">
            <a:avLst/>
          </a:prstGeom>
        </p:spPr>
      </p:pic>
      <p:pic>
        <p:nvPicPr>
          <p:cNvPr id="3" name="Picture 2">
            <a:extLst>
              <a:ext uri="{FF2B5EF4-FFF2-40B4-BE49-F238E27FC236}">
                <a16:creationId xmlns="" xmlns:a16="http://schemas.microsoft.com/office/drawing/2014/main" id="{77981D2A-C64D-4915-91BC-2EA1B9F376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542" y="3181224"/>
            <a:ext cx="2795435" cy="1604849"/>
          </a:xfrm>
          <a:prstGeom prst="rect">
            <a:avLst/>
          </a:prstGeom>
        </p:spPr>
      </p:pic>
      <p:pic>
        <p:nvPicPr>
          <p:cNvPr id="4" name="Picture 3">
            <a:extLst>
              <a:ext uri="{FF2B5EF4-FFF2-40B4-BE49-F238E27FC236}">
                <a16:creationId xmlns="" xmlns:a16="http://schemas.microsoft.com/office/drawing/2014/main" id="{D429C85B-39FA-4A08-BF9B-5CA1D3A1C5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6993" y="4886224"/>
            <a:ext cx="1258433" cy="2230858"/>
          </a:xfrm>
          <a:prstGeom prst="rect">
            <a:avLst/>
          </a:prstGeom>
        </p:spPr>
      </p:pic>
      <p:pic>
        <p:nvPicPr>
          <p:cNvPr id="6" name="Picture 5">
            <a:extLst>
              <a:ext uri="{FF2B5EF4-FFF2-40B4-BE49-F238E27FC236}">
                <a16:creationId xmlns="" xmlns:a16="http://schemas.microsoft.com/office/drawing/2014/main" id="{244BB2CA-4841-4903-9187-E94447226F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4296" y="4886224"/>
            <a:ext cx="1258433" cy="2230858"/>
          </a:xfrm>
          <a:prstGeom prst="rect">
            <a:avLst/>
          </a:prstGeom>
        </p:spPr>
      </p:pic>
      <p:sp>
        <p:nvSpPr>
          <p:cNvPr id="7" name="CasellaDiTesto 1">
            <a:extLst>
              <a:ext uri="{FF2B5EF4-FFF2-40B4-BE49-F238E27FC236}">
                <a16:creationId xmlns="" xmlns:a16="http://schemas.microsoft.com/office/drawing/2014/main" id="{FCE9699B-D6A0-4683-BEFE-4F3CA5D80DCE}"/>
              </a:ext>
            </a:extLst>
          </p:cNvPr>
          <p:cNvSpPr txBox="1"/>
          <p:nvPr/>
        </p:nvSpPr>
        <p:spPr>
          <a:xfrm>
            <a:off x="1327054" y="337429"/>
            <a:ext cx="8562904" cy="369332"/>
          </a:xfrm>
          <a:prstGeom prst="rect">
            <a:avLst/>
          </a:prstGeom>
          <a:solidFill>
            <a:schemeClr val="accent1">
              <a:lumMod val="60000"/>
              <a:lumOff val="40000"/>
            </a:schemeClr>
          </a:solidFill>
        </p:spPr>
        <p:txBody>
          <a:bodyPr wrap="square" rtlCol="0">
            <a:spAutoFit/>
          </a:bodyPr>
          <a:lstStyle/>
          <a:p>
            <a:r>
              <a:rPr lang="en-US" dirty="0" err="1"/>
              <a:t>Iniziative</a:t>
            </a:r>
            <a:r>
              <a:rPr lang="en-US" dirty="0"/>
              <a:t> all’ </a:t>
            </a:r>
            <a:r>
              <a:rPr lang="en-US" dirty="0" err="1"/>
              <a:t>interno</a:t>
            </a:r>
            <a:r>
              <a:rPr lang="en-US" dirty="0"/>
              <a:t> del </a:t>
            </a:r>
            <a:r>
              <a:rPr lang="en-US" dirty="0" err="1"/>
              <a:t>Programma</a:t>
            </a:r>
            <a:r>
              <a:rPr lang="en-US" dirty="0"/>
              <a:t> </a:t>
            </a:r>
            <a:r>
              <a:rPr lang="en-US" dirty="0" err="1"/>
              <a:t>italo-egiziano</a:t>
            </a:r>
            <a:r>
              <a:rPr lang="en-US" dirty="0"/>
              <a:t> di </a:t>
            </a:r>
            <a:r>
              <a:rPr lang="en-US" dirty="0" err="1"/>
              <a:t>conversione</a:t>
            </a:r>
            <a:r>
              <a:rPr lang="en-US" dirty="0"/>
              <a:t> del </a:t>
            </a:r>
            <a:r>
              <a:rPr lang="en-US" dirty="0" err="1"/>
              <a:t>debito</a:t>
            </a:r>
            <a:r>
              <a:rPr lang="en-US" dirty="0"/>
              <a:t> – III </a:t>
            </a:r>
            <a:r>
              <a:rPr lang="en-US" dirty="0" err="1"/>
              <a:t>Fase</a:t>
            </a:r>
            <a:r>
              <a:rPr lang="en-US" dirty="0"/>
              <a:t> </a:t>
            </a:r>
            <a:endParaRPr lang="it-IT" dirty="0"/>
          </a:p>
        </p:txBody>
      </p:sp>
      <p:sp>
        <p:nvSpPr>
          <p:cNvPr id="8" name="Rectangle 7">
            <a:extLst>
              <a:ext uri="{FF2B5EF4-FFF2-40B4-BE49-F238E27FC236}">
                <a16:creationId xmlns="" xmlns:a16="http://schemas.microsoft.com/office/drawing/2014/main" id="{55C35D57-FEB9-40D8-A3BB-8DFA65F44BC7}"/>
              </a:ext>
            </a:extLst>
          </p:cNvPr>
          <p:cNvSpPr/>
          <p:nvPr/>
        </p:nvSpPr>
        <p:spPr>
          <a:xfrm>
            <a:off x="303795" y="886600"/>
            <a:ext cx="2916183" cy="400110"/>
          </a:xfrm>
          <a:prstGeom prst="rect">
            <a:avLst/>
          </a:prstGeom>
        </p:spPr>
        <p:txBody>
          <a:bodyPr wrap="none">
            <a:spAutoFit/>
          </a:bodyPr>
          <a:lstStyle/>
          <a:p>
            <a:r>
              <a:rPr lang="en-US" sz="1000" b="1" dirty="0">
                <a:solidFill>
                  <a:prstClr val="black"/>
                </a:solidFill>
                <a:latin typeface="Calibri" panose="020F0502020204030204" pitchFamily="34" charset="0"/>
                <a:ea typeface="Calibri" panose="020F0502020204030204" pitchFamily="34" charset="0"/>
                <a:cs typeface="Calibri" panose="020F0502020204030204" pitchFamily="34" charset="0"/>
              </a:rPr>
              <a:t>EMPOWERING WOMEN IN FAYOUM RURAL AREAS </a:t>
            </a:r>
          </a:p>
          <a:p>
            <a:r>
              <a:rPr lang="en-US" sz="1000" b="1" dirty="0">
                <a:solidFill>
                  <a:prstClr val="black"/>
                </a:solidFill>
                <a:latin typeface="Calibri" panose="020F0502020204030204" pitchFamily="34" charset="0"/>
                <a:ea typeface="Calibri" panose="020F0502020204030204" pitchFamily="34" charset="0"/>
                <a:cs typeface="Calibri" panose="020F0502020204030204" pitchFamily="34" charset="0"/>
              </a:rPr>
              <a:t>(EWFRA)</a:t>
            </a:r>
            <a:endParaRPr lang="en-US" dirty="0"/>
          </a:p>
        </p:txBody>
      </p:sp>
      <p:sp>
        <p:nvSpPr>
          <p:cNvPr id="13" name="Rectangle 12">
            <a:extLst>
              <a:ext uri="{FF2B5EF4-FFF2-40B4-BE49-F238E27FC236}">
                <a16:creationId xmlns="" xmlns:a16="http://schemas.microsoft.com/office/drawing/2014/main" id="{45506C9E-1608-4172-9EE1-28E4B2E2EC21}"/>
              </a:ext>
            </a:extLst>
          </p:cNvPr>
          <p:cNvSpPr/>
          <p:nvPr/>
        </p:nvSpPr>
        <p:spPr>
          <a:xfrm>
            <a:off x="3840063" y="886600"/>
            <a:ext cx="3061778" cy="553998"/>
          </a:xfrm>
          <a:prstGeom prst="rect">
            <a:avLst/>
          </a:prstGeom>
        </p:spPr>
        <p:txBody>
          <a:bodyPr wrap="square">
            <a:spAutoFit/>
          </a:bodyPr>
          <a:lstStyle/>
          <a:p>
            <a:r>
              <a:rPr lang="it-IT" sz="1000" b="1" dirty="0">
                <a:solidFill>
                  <a:prstClr val="black"/>
                </a:solidFill>
                <a:latin typeface="Calibri" panose="020F0502020204030204" pitchFamily="34" charset="0"/>
                <a:ea typeface="Calibri" panose="020F0502020204030204" pitchFamily="34" charset="0"/>
                <a:cs typeface="Calibri" panose="020F0502020204030204" pitchFamily="34" charset="0"/>
              </a:rPr>
              <a:t>S</a:t>
            </a:r>
            <a:r>
              <a:rPr lang="en-US" sz="1000" b="1" dirty="0">
                <a:solidFill>
                  <a:prstClr val="black"/>
                </a:solidFill>
                <a:latin typeface="Calibri" panose="020F0502020204030204" pitchFamily="34" charset="0"/>
                <a:ea typeface="Calibri" panose="020F0502020204030204" pitchFamily="34" charset="0"/>
                <a:cs typeface="Calibri" panose="020F0502020204030204" pitchFamily="34" charset="0"/>
              </a:rPr>
              <a:t>TRENGTHENING BUSINESS ENVIRONMENT FOR THE ECO-TOURIST DEVELOPMENT OF NEW VALLEY GOVERNORATE</a:t>
            </a:r>
          </a:p>
        </p:txBody>
      </p:sp>
      <p:graphicFrame>
        <p:nvGraphicFramePr>
          <p:cNvPr id="16" name="Tabella 24">
            <a:extLst>
              <a:ext uri="{FF2B5EF4-FFF2-40B4-BE49-F238E27FC236}">
                <a16:creationId xmlns="" xmlns:a16="http://schemas.microsoft.com/office/drawing/2014/main" id="{5273BB17-D8F3-45C5-AD12-4D1E9C77DFCA}"/>
              </a:ext>
            </a:extLst>
          </p:cNvPr>
          <p:cNvGraphicFramePr>
            <a:graphicFrameLocks noGrp="1"/>
          </p:cNvGraphicFramePr>
          <p:nvPr>
            <p:extLst/>
          </p:nvPr>
        </p:nvGraphicFramePr>
        <p:xfrm>
          <a:off x="3918759" y="1534510"/>
          <a:ext cx="2891944" cy="2502504"/>
        </p:xfrm>
        <a:graphic>
          <a:graphicData uri="http://schemas.openxmlformats.org/drawingml/2006/table">
            <a:tbl>
              <a:tblPr firstRow="1" bandRow="1">
                <a:tableStyleId>{8799B23B-EC83-4686-B30A-512413B5E67A}</a:tableStyleId>
              </a:tblPr>
              <a:tblGrid>
                <a:gridCol w="1445972">
                  <a:extLst>
                    <a:ext uri="{9D8B030D-6E8A-4147-A177-3AD203B41FA5}">
                      <a16:colId xmlns="" xmlns:a16="http://schemas.microsoft.com/office/drawing/2014/main" val="20000"/>
                    </a:ext>
                  </a:extLst>
                </a:gridCol>
                <a:gridCol w="1445972">
                  <a:extLst>
                    <a:ext uri="{9D8B030D-6E8A-4147-A177-3AD203B41FA5}">
                      <a16:colId xmlns="" xmlns:a16="http://schemas.microsoft.com/office/drawing/2014/main" val="20001"/>
                    </a:ext>
                  </a:extLst>
                </a:gridCol>
              </a:tblGrid>
              <a:tr h="732133">
                <a:tc gridSpan="2">
                  <a:txBody>
                    <a:bodyPr/>
                    <a:lstStyle/>
                    <a:p>
                      <a:pPr marL="0" marR="0" algn="just">
                        <a:spcBef>
                          <a:spcPts val="0"/>
                        </a:spcBef>
                        <a:spcAft>
                          <a:spcPts val="0"/>
                        </a:spcAft>
                      </a:pPr>
                      <a:r>
                        <a:rPr lang="it-IT" sz="1000" b="1" dirty="0">
                          <a:effectLst/>
                          <a:latin typeface="Calibri" panose="020F0502020204030204" pitchFamily="34" charset="0"/>
                          <a:ea typeface="Calibri" panose="020F0502020204030204" pitchFamily="34" charset="0"/>
                          <a:cs typeface="Calibri" panose="020F0502020204030204" pitchFamily="34" charset="0"/>
                        </a:rPr>
                        <a:t>Obiettivo</a:t>
                      </a:r>
                      <a:r>
                        <a:rPr lang="it-IT" sz="1000" b="0" dirty="0">
                          <a:effectLst/>
                          <a:latin typeface="Calibri" panose="020F0502020204030204" pitchFamily="34" charset="0"/>
                          <a:ea typeface="Calibri" panose="020F0502020204030204" pitchFamily="34" charset="0"/>
                          <a:cs typeface="Calibri" panose="020F0502020204030204" pitchFamily="34" charset="0"/>
                        </a:rPr>
                        <a:t>: Promuovere lo sviluppo socio-economico e la protezione dell’ambiente nella Nuova Valle mirando alle fasce di popolazione più marginalizzate come donne e giovani.</a:t>
                      </a:r>
                      <a:endParaRPr lang="it-IT" sz="1000" b="0"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it-IT" sz="1000" b="0" dirty="0"/>
                    </a:p>
                  </a:txBody>
                  <a:tcPr/>
                </a:tc>
                <a:extLst>
                  <a:ext uri="{0D108BD9-81ED-4DB2-BD59-A6C34878D82A}">
                    <a16:rowId xmlns="" xmlns:a16="http://schemas.microsoft.com/office/drawing/2014/main" val="10000"/>
                  </a:ext>
                </a:extLst>
              </a:tr>
              <a:tr h="312212">
                <a:tc>
                  <a:txBody>
                    <a:bodyPr/>
                    <a:lstStyle/>
                    <a:p>
                      <a:r>
                        <a:rPr lang="en-US" sz="1000" b="1" dirty="0" err="1"/>
                        <a:t>Ente</a:t>
                      </a:r>
                      <a:r>
                        <a:rPr lang="en-US" sz="1000" b="1" baseline="0" dirty="0"/>
                        <a:t> </a:t>
                      </a:r>
                      <a:r>
                        <a:rPr lang="en-US" sz="1000" b="1" baseline="0" dirty="0" err="1"/>
                        <a:t>esecutore</a:t>
                      </a:r>
                      <a:endParaRPr lang="it-IT" sz="1000" b="1" dirty="0"/>
                    </a:p>
                  </a:txBody>
                  <a:tcPr/>
                </a:tc>
                <a:tc>
                  <a:txBody>
                    <a:bodyPr/>
                    <a:lstStyle/>
                    <a:p>
                      <a:r>
                        <a:rPr lang="en-US" sz="1000" b="0" baseline="0" dirty="0">
                          <a:effectLst/>
                          <a:latin typeface="Calibri" panose="020F0502020204030204" pitchFamily="34" charset="0"/>
                        </a:rPr>
                        <a:t>CISS ONG </a:t>
                      </a:r>
                      <a:endParaRPr lang="it-IT" sz="1000" b="0" dirty="0"/>
                    </a:p>
                  </a:txBody>
                  <a:tcPr/>
                </a:tc>
                <a:extLst>
                  <a:ext uri="{0D108BD9-81ED-4DB2-BD59-A6C34878D82A}">
                    <a16:rowId xmlns="" xmlns:a16="http://schemas.microsoft.com/office/drawing/2014/main" val="10001"/>
                  </a:ext>
                </a:extLst>
              </a:tr>
              <a:tr h="413814">
                <a:tc>
                  <a:txBody>
                    <a:bodyPr/>
                    <a:lstStyle/>
                    <a:p>
                      <a:pPr marL="0" algn="l" defTabSz="1007943" rtl="0" eaLnBrk="1" latinLnBrk="0" hangingPunct="1"/>
                      <a:r>
                        <a:rPr lang="en-US" sz="1000" b="1" kern="1200" dirty="0" err="1">
                          <a:solidFill>
                            <a:schemeClr val="tx1"/>
                          </a:solidFill>
                          <a:latin typeface="+mn-lt"/>
                          <a:ea typeface="+mn-ea"/>
                          <a:cs typeface="+mn-cs"/>
                        </a:rPr>
                        <a:t>Durata</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err="1">
                          <a:solidFill>
                            <a:schemeClr val="tx1"/>
                          </a:solidFill>
                          <a:effectLst/>
                          <a:latin typeface="+mn-lt"/>
                          <a:ea typeface="+mn-ea"/>
                          <a:cs typeface="+mn-cs"/>
                        </a:rPr>
                        <a:t>Marzo</a:t>
                      </a:r>
                      <a:r>
                        <a:rPr lang="en-US" sz="1000" b="0" kern="1200" baseline="0" dirty="0">
                          <a:solidFill>
                            <a:schemeClr val="tx1"/>
                          </a:solidFill>
                          <a:effectLst/>
                          <a:latin typeface="+mn-lt"/>
                          <a:ea typeface="+mn-ea"/>
                          <a:cs typeface="+mn-cs"/>
                        </a:rPr>
                        <a:t> 2018 – </a:t>
                      </a:r>
                      <a:r>
                        <a:rPr lang="en-US" sz="1000" b="0" kern="1200" baseline="0" dirty="0" err="1">
                          <a:solidFill>
                            <a:schemeClr val="tx1"/>
                          </a:solidFill>
                          <a:effectLst/>
                          <a:latin typeface="+mn-lt"/>
                          <a:ea typeface="+mn-ea"/>
                          <a:cs typeface="+mn-cs"/>
                        </a:rPr>
                        <a:t>Febbraio</a:t>
                      </a:r>
                      <a:r>
                        <a:rPr lang="en-US" sz="1000" b="0" kern="1200" baseline="0" dirty="0">
                          <a:solidFill>
                            <a:schemeClr val="tx1"/>
                          </a:solidFill>
                          <a:effectLst/>
                          <a:latin typeface="+mn-lt"/>
                          <a:ea typeface="+mn-ea"/>
                          <a:cs typeface="+mn-cs"/>
                        </a:rPr>
                        <a:t> 2020 </a:t>
                      </a:r>
                      <a:endParaRPr lang="it-IT" sz="1000" b="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2"/>
                  </a:ext>
                </a:extLst>
              </a:tr>
              <a:tr h="732133">
                <a:tc>
                  <a:txBody>
                    <a:bodyPr/>
                    <a:lstStyle/>
                    <a:p>
                      <a:pPr marL="0" algn="l" defTabSz="1007943" rtl="0" eaLnBrk="1" latinLnBrk="0" hangingPunct="1"/>
                      <a:r>
                        <a:rPr lang="en-US" sz="1000" b="1" kern="1200" dirty="0">
                          <a:solidFill>
                            <a:schemeClr val="tx1"/>
                          </a:solidFill>
                          <a:latin typeface="+mn-lt"/>
                          <a:ea typeface="+mn-ea"/>
                          <a:cs typeface="+mn-cs"/>
                        </a:rPr>
                        <a:t>Area</a:t>
                      </a:r>
                      <a:r>
                        <a:rPr lang="en-US" sz="1000" b="1" kern="1200" baseline="0" dirty="0">
                          <a:solidFill>
                            <a:schemeClr val="tx1"/>
                          </a:solidFill>
                          <a:latin typeface="+mn-lt"/>
                          <a:ea typeface="+mn-ea"/>
                          <a:cs typeface="+mn-cs"/>
                        </a:rPr>
                        <a:t> </a:t>
                      </a:r>
                      <a:r>
                        <a:rPr lang="en-US" sz="1000" b="1" kern="1200" baseline="0" dirty="0" err="1">
                          <a:solidFill>
                            <a:schemeClr val="tx1"/>
                          </a:solidFill>
                          <a:latin typeface="+mn-lt"/>
                          <a:ea typeface="+mn-ea"/>
                          <a:cs typeface="+mn-cs"/>
                        </a:rPr>
                        <a:t>d’implementazione</a:t>
                      </a:r>
                      <a:r>
                        <a:rPr lang="en-US" sz="1000" b="1" kern="1200" baseline="0" dirty="0">
                          <a:solidFill>
                            <a:schemeClr val="tx1"/>
                          </a:solidFill>
                          <a:latin typeface="+mn-lt"/>
                          <a:ea typeface="+mn-ea"/>
                          <a:cs typeface="+mn-cs"/>
                        </a:rPr>
                        <a: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err="1">
                          <a:solidFill>
                            <a:schemeClr val="tx1"/>
                          </a:solidFill>
                          <a:effectLst/>
                          <a:latin typeface="+mn-lt"/>
                          <a:ea typeface="+mn-ea"/>
                          <a:cs typeface="+mn-cs"/>
                        </a:rPr>
                        <a:t>Governatorato</a:t>
                      </a:r>
                      <a:r>
                        <a:rPr lang="en-US" sz="1000" b="0" kern="1200" baseline="0" dirty="0">
                          <a:solidFill>
                            <a:schemeClr val="tx1"/>
                          </a:solidFill>
                          <a:effectLst/>
                          <a:latin typeface="+mn-lt"/>
                          <a:ea typeface="+mn-ea"/>
                          <a:cs typeface="+mn-cs"/>
                        </a:rPr>
                        <a:t> </a:t>
                      </a:r>
                      <a:r>
                        <a:rPr lang="en-US" sz="1000" b="0" kern="1200" baseline="0" dirty="0" err="1">
                          <a:solidFill>
                            <a:schemeClr val="tx1"/>
                          </a:solidFill>
                          <a:effectLst/>
                          <a:latin typeface="+mn-lt"/>
                          <a:ea typeface="+mn-ea"/>
                          <a:cs typeface="+mn-cs"/>
                        </a:rPr>
                        <a:t>della</a:t>
                      </a:r>
                      <a:r>
                        <a:rPr lang="en-US" sz="1000" b="0" kern="1200" baseline="0" dirty="0">
                          <a:solidFill>
                            <a:schemeClr val="tx1"/>
                          </a:solidFill>
                          <a:effectLst/>
                          <a:latin typeface="+mn-lt"/>
                          <a:ea typeface="+mn-ea"/>
                          <a:cs typeface="+mn-cs"/>
                        </a:rPr>
                        <a:t> Nuova Valle – </a:t>
                      </a:r>
                      <a:r>
                        <a:rPr lang="en-US" sz="1000" b="0" kern="1200" baseline="0" dirty="0" err="1">
                          <a:solidFill>
                            <a:schemeClr val="tx1"/>
                          </a:solidFill>
                          <a:effectLst/>
                          <a:latin typeface="+mn-lt"/>
                          <a:ea typeface="+mn-ea"/>
                          <a:cs typeface="+mn-cs"/>
                        </a:rPr>
                        <a:t>Oasi</a:t>
                      </a:r>
                      <a:r>
                        <a:rPr lang="en-US" sz="1000" b="0" kern="1200" baseline="0" dirty="0">
                          <a:solidFill>
                            <a:schemeClr val="tx1"/>
                          </a:solidFill>
                          <a:effectLst/>
                          <a:latin typeface="+mn-lt"/>
                          <a:ea typeface="+mn-ea"/>
                          <a:cs typeface="+mn-cs"/>
                        </a:rPr>
                        <a:t> di </a:t>
                      </a:r>
                      <a:r>
                        <a:rPr lang="en-US" sz="1000" b="0" kern="1200" baseline="0" dirty="0" err="1">
                          <a:solidFill>
                            <a:schemeClr val="tx1"/>
                          </a:solidFill>
                          <a:effectLst/>
                          <a:latin typeface="+mn-lt"/>
                          <a:ea typeface="+mn-ea"/>
                          <a:cs typeface="+mn-cs"/>
                        </a:rPr>
                        <a:t>Kharga</a:t>
                      </a:r>
                      <a:r>
                        <a:rPr lang="en-US" sz="1000" b="0" kern="1200" baseline="0" dirty="0">
                          <a:solidFill>
                            <a:schemeClr val="tx1"/>
                          </a:solidFill>
                          <a:effectLst/>
                          <a:latin typeface="+mn-lt"/>
                          <a:ea typeface="+mn-ea"/>
                          <a:cs typeface="+mn-cs"/>
                        </a:rPr>
                        <a:t>, </a:t>
                      </a:r>
                      <a:r>
                        <a:rPr lang="en-US" sz="1000" b="0" kern="1200" baseline="0" dirty="0" err="1">
                          <a:solidFill>
                            <a:schemeClr val="tx1"/>
                          </a:solidFill>
                          <a:effectLst/>
                          <a:latin typeface="+mn-lt"/>
                          <a:ea typeface="+mn-ea"/>
                          <a:cs typeface="+mn-cs"/>
                        </a:rPr>
                        <a:t>Dakla</a:t>
                      </a:r>
                      <a:r>
                        <a:rPr lang="en-US" sz="1000" b="0" kern="1200" baseline="0" dirty="0">
                          <a:solidFill>
                            <a:schemeClr val="tx1"/>
                          </a:solidFill>
                          <a:effectLst/>
                          <a:latin typeface="+mn-lt"/>
                          <a:ea typeface="+mn-ea"/>
                          <a:cs typeface="+mn-cs"/>
                        </a:rPr>
                        <a:t>, </a:t>
                      </a:r>
                      <a:r>
                        <a:rPr lang="en-US" sz="1000" b="0" kern="1200" baseline="0" dirty="0" err="1">
                          <a:solidFill>
                            <a:schemeClr val="tx1"/>
                          </a:solidFill>
                          <a:effectLst/>
                          <a:latin typeface="+mn-lt"/>
                          <a:ea typeface="+mn-ea"/>
                          <a:cs typeface="+mn-cs"/>
                        </a:rPr>
                        <a:t>Farafra</a:t>
                      </a:r>
                      <a:r>
                        <a:rPr lang="en-US" sz="1000" b="0" kern="1200" baseline="0">
                          <a:solidFill>
                            <a:schemeClr val="tx1"/>
                          </a:solidFill>
                          <a:effectLst/>
                          <a:latin typeface="+mn-lt"/>
                          <a:ea typeface="+mn-ea"/>
                          <a:cs typeface="+mn-cs"/>
                        </a:rPr>
                        <a:t> </a:t>
                      </a:r>
                      <a:r>
                        <a:rPr lang="en-US" sz="1000" b="0" kern="1200" baseline="0" dirty="0">
                          <a:solidFill>
                            <a:schemeClr val="tx1"/>
                          </a:solidFill>
                          <a:effectLst/>
                          <a:latin typeface="+mn-lt"/>
                          <a:ea typeface="+mn-ea"/>
                          <a:cs typeface="+mn-cs"/>
                        </a:rPr>
                        <a:t>e</a:t>
                      </a:r>
                      <a:r>
                        <a:rPr lang="en-US" sz="1000" b="0" kern="1200" baseline="0">
                          <a:solidFill>
                            <a:schemeClr val="tx1"/>
                          </a:solidFill>
                          <a:effectLst/>
                          <a:latin typeface="+mn-lt"/>
                          <a:ea typeface="+mn-ea"/>
                          <a:cs typeface="+mn-cs"/>
                        </a:rPr>
                        <a:t> </a:t>
                      </a:r>
                      <a:r>
                        <a:rPr lang="en-US" sz="1000" b="0" kern="1200" baseline="0" dirty="0" err="1">
                          <a:solidFill>
                            <a:schemeClr val="tx1"/>
                          </a:solidFill>
                          <a:effectLst/>
                          <a:latin typeface="+mn-lt"/>
                          <a:ea typeface="+mn-ea"/>
                          <a:cs typeface="+mn-cs"/>
                        </a:rPr>
                        <a:t>Baris</a:t>
                      </a:r>
                      <a:endParaRPr lang="it-IT" sz="1000" b="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3"/>
                  </a:ext>
                </a:extLst>
              </a:tr>
              <a:tr h="312212">
                <a:tc>
                  <a:txBody>
                    <a:bodyPr/>
                    <a:lstStyle/>
                    <a:p>
                      <a:pPr marL="0" algn="l" defTabSz="1007943" rtl="0" eaLnBrk="1" latinLnBrk="0" hangingPunct="1"/>
                      <a:r>
                        <a:rPr lang="en-US" sz="1000" b="1" kern="1200" dirty="0">
                          <a:solidFill>
                            <a:schemeClr val="tx1"/>
                          </a:solidFill>
                          <a:latin typeface="+mn-lt"/>
                          <a:ea typeface="+mn-ea"/>
                          <a:cs typeface="+mn-cs"/>
                        </a:rPr>
                        <a:t>Budget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a:solidFill>
                            <a:schemeClr val="tx1"/>
                          </a:solidFill>
                          <a:effectLst/>
                          <a:latin typeface="+mn-lt"/>
                          <a:ea typeface="+mn-ea"/>
                          <a:cs typeface="+mn-cs"/>
                        </a:rPr>
                        <a:t>249.565 EUR</a:t>
                      </a:r>
                      <a:r>
                        <a:rPr lang="en-US" sz="1000" b="0" kern="1200" baseline="0" dirty="0">
                          <a:solidFill>
                            <a:schemeClr val="tx1"/>
                          </a:solidFill>
                          <a:effectLst/>
                          <a:latin typeface="+mn-lt"/>
                          <a:ea typeface="+mn-ea"/>
                          <a:cs typeface="+mn-cs"/>
                        </a:rPr>
                        <a:t> </a:t>
                      </a:r>
                      <a:endParaRPr lang="it-IT" sz="1000" b="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4"/>
                  </a:ext>
                </a:extLst>
              </a:tr>
            </a:tbl>
          </a:graphicData>
        </a:graphic>
      </p:graphicFrame>
      <p:pic>
        <p:nvPicPr>
          <p:cNvPr id="17" name="Picture 16">
            <a:extLst>
              <a:ext uri="{FF2B5EF4-FFF2-40B4-BE49-F238E27FC236}">
                <a16:creationId xmlns="" xmlns:a16="http://schemas.microsoft.com/office/drawing/2014/main" id="{3B81AEB3-A1CC-44A2-97D1-CE857BDD085C}"/>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4296601" y="4163956"/>
            <a:ext cx="2218994" cy="1444536"/>
          </a:xfrm>
          <a:prstGeom prst="rect">
            <a:avLst/>
          </a:prstGeom>
          <a:noFill/>
        </p:spPr>
      </p:pic>
      <p:pic>
        <p:nvPicPr>
          <p:cNvPr id="18" name="Picture 17">
            <a:extLst>
              <a:ext uri="{FF2B5EF4-FFF2-40B4-BE49-F238E27FC236}">
                <a16:creationId xmlns="" xmlns:a16="http://schemas.microsoft.com/office/drawing/2014/main" id="{B21A68F6-30FF-49B5-881E-1028FFC2CD1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96600" y="5816980"/>
            <a:ext cx="2218993" cy="1564879"/>
          </a:xfrm>
          <a:prstGeom prst="rect">
            <a:avLst/>
          </a:prstGeom>
        </p:spPr>
      </p:pic>
      <p:sp>
        <p:nvSpPr>
          <p:cNvPr id="20" name="Rectangle 19">
            <a:extLst>
              <a:ext uri="{FF2B5EF4-FFF2-40B4-BE49-F238E27FC236}">
                <a16:creationId xmlns="" xmlns:a16="http://schemas.microsoft.com/office/drawing/2014/main" id="{C0B2D946-8835-4A2F-8C4D-45B0B8194917}"/>
              </a:ext>
            </a:extLst>
          </p:cNvPr>
          <p:cNvSpPr/>
          <p:nvPr/>
        </p:nvSpPr>
        <p:spPr>
          <a:xfrm>
            <a:off x="7471836" y="885940"/>
            <a:ext cx="3061778" cy="400110"/>
          </a:xfrm>
          <a:prstGeom prst="rect">
            <a:avLst/>
          </a:prstGeom>
        </p:spPr>
        <p:txBody>
          <a:bodyPr wrap="square">
            <a:spAutoFit/>
          </a:bodyPr>
          <a:lstStyle/>
          <a:p>
            <a:r>
              <a:rPr lang="it-IT" sz="1000" b="1" dirty="0">
                <a:solidFill>
                  <a:prstClr val="black"/>
                </a:solidFill>
                <a:latin typeface="Calibri" panose="020F0502020204030204" pitchFamily="34" charset="0"/>
                <a:ea typeface="Calibri" panose="020F0502020204030204" pitchFamily="34" charset="0"/>
                <a:cs typeface="Calibri" panose="020F0502020204030204" pitchFamily="34" charset="0"/>
              </a:rPr>
              <a:t>ACTIONS FOR MARGINALIZED GROUPS IN GREATER CAIRO</a:t>
            </a:r>
            <a:endParaRPr lang="en-US" sz="10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1" name="Tabella 24">
            <a:extLst>
              <a:ext uri="{FF2B5EF4-FFF2-40B4-BE49-F238E27FC236}">
                <a16:creationId xmlns="" xmlns:a16="http://schemas.microsoft.com/office/drawing/2014/main" id="{ABAF8590-306A-469F-BC73-16599F458DE6}"/>
              </a:ext>
            </a:extLst>
          </p:cNvPr>
          <p:cNvGraphicFramePr>
            <a:graphicFrameLocks noGrp="1"/>
          </p:cNvGraphicFramePr>
          <p:nvPr>
            <p:extLst/>
          </p:nvPr>
        </p:nvGraphicFramePr>
        <p:xfrm>
          <a:off x="7471836" y="1617706"/>
          <a:ext cx="2983082" cy="2804056"/>
        </p:xfrm>
        <a:graphic>
          <a:graphicData uri="http://schemas.openxmlformats.org/drawingml/2006/table">
            <a:tbl>
              <a:tblPr firstRow="1" bandRow="1">
                <a:tableStyleId>{8799B23B-EC83-4686-B30A-512413B5E67A}</a:tableStyleId>
              </a:tblPr>
              <a:tblGrid>
                <a:gridCol w="1491541">
                  <a:extLst>
                    <a:ext uri="{9D8B030D-6E8A-4147-A177-3AD203B41FA5}">
                      <a16:colId xmlns="" xmlns:a16="http://schemas.microsoft.com/office/drawing/2014/main" val="20000"/>
                    </a:ext>
                  </a:extLst>
                </a:gridCol>
                <a:gridCol w="1491541">
                  <a:extLst>
                    <a:ext uri="{9D8B030D-6E8A-4147-A177-3AD203B41FA5}">
                      <a16:colId xmlns="" xmlns:a16="http://schemas.microsoft.com/office/drawing/2014/main" val="20001"/>
                    </a:ext>
                  </a:extLst>
                </a:gridCol>
              </a:tblGrid>
              <a:tr h="818891">
                <a:tc gridSpan="2">
                  <a:txBody>
                    <a:bodyPr/>
                    <a:lstStyle/>
                    <a:p>
                      <a:pPr marL="0" marR="0" algn="just">
                        <a:spcBef>
                          <a:spcPts val="0"/>
                        </a:spcBef>
                        <a:spcAft>
                          <a:spcPts val="0"/>
                        </a:spcAft>
                      </a:pPr>
                      <a:r>
                        <a:rPr lang="it-IT" sz="1000" b="1" dirty="0">
                          <a:effectLst/>
                          <a:latin typeface="Calibri" panose="020F0502020204030204" pitchFamily="34" charset="0"/>
                          <a:ea typeface="Calibri" panose="020F0502020204030204" pitchFamily="34" charset="0"/>
                          <a:cs typeface="Calibri" panose="020F0502020204030204" pitchFamily="34" charset="0"/>
                        </a:rPr>
                        <a:t>Obiettivo</a:t>
                      </a:r>
                      <a:r>
                        <a:rPr lang="it-IT" sz="1000" b="0" dirty="0">
                          <a:effectLst/>
                          <a:latin typeface="Calibri" panose="020F0502020204030204" pitchFamily="34" charset="0"/>
                          <a:ea typeface="Calibri" panose="020F0502020204030204" pitchFamily="34" charset="0"/>
                          <a:cs typeface="Calibri" panose="020F0502020204030204" pitchFamily="34" charset="0"/>
                        </a:rPr>
                        <a:t>: Contribuire alla lotta alla povertà e a migliorare le condizioni socio-economiche delle famiglie vulnerabili, oltre che diminuire l’esclusione sociale delle fasce della popolazione più marginalizzate (giovani, minori e donne) in Greater Cairo.</a:t>
                      </a:r>
                      <a:endParaRPr lang="it-IT" sz="1000" b="0"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it-IT" sz="1000" b="0" dirty="0"/>
                    </a:p>
                  </a:txBody>
                  <a:tcPr/>
                </a:tc>
                <a:extLst>
                  <a:ext uri="{0D108BD9-81ED-4DB2-BD59-A6C34878D82A}">
                    <a16:rowId xmlns="" xmlns:a16="http://schemas.microsoft.com/office/drawing/2014/main" val="10000"/>
                  </a:ext>
                </a:extLst>
              </a:tr>
              <a:tr h="350468">
                <a:tc>
                  <a:txBody>
                    <a:bodyPr/>
                    <a:lstStyle/>
                    <a:p>
                      <a:r>
                        <a:rPr lang="en-US" sz="1000" b="1" dirty="0" err="1"/>
                        <a:t>Ente</a:t>
                      </a:r>
                      <a:r>
                        <a:rPr lang="en-US" sz="1000" b="1" baseline="0" dirty="0"/>
                        <a:t> </a:t>
                      </a:r>
                      <a:r>
                        <a:rPr lang="en-US" sz="1000" b="1" baseline="0" dirty="0" err="1"/>
                        <a:t>esecutore</a:t>
                      </a:r>
                      <a:endParaRPr lang="it-IT" sz="1000" b="1" dirty="0"/>
                    </a:p>
                  </a:txBody>
                  <a:tcPr/>
                </a:tc>
                <a:tc>
                  <a:txBody>
                    <a:bodyPr/>
                    <a:lstStyle/>
                    <a:p>
                      <a:r>
                        <a:rPr lang="en-US" sz="1000" b="0" baseline="0" dirty="0">
                          <a:effectLst/>
                          <a:latin typeface="Calibri" panose="020F0502020204030204" pitchFamily="34" charset="0"/>
                        </a:rPr>
                        <a:t>RC ONG </a:t>
                      </a:r>
                      <a:endParaRPr lang="it-IT" sz="1000" b="0" dirty="0"/>
                    </a:p>
                  </a:txBody>
                  <a:tcPr/>
                </a:tc>
                <a:extLst>
                  <a:ext uri="{0D108BD9-81ED-4DB2-BD59-A6C34878D82A}">
                    <a16:rowId xmlns="" xmlns:a16="http://schemas.microsoft.com/office/drawing/2014/main" val="10001"/>
                  </a:ext>
                </a:extLst>
              </a:tr>
              <a:tr h="350468">
                <a:tc>
                  <a:txBody>
                    <a:bodyPr/>
                    <a:lstStyle/>
                    <a:p>
                      <a:pPr marL="0" algn="l" defTabSz="1007943" rtl="0" eaLnBrk="1" latinLnBrk="0" hangingPunct="1"/>
                      <a:r>
                        <a:rPr lang="en-US" sz="1000" b="1" kern="1200" dirty="0" err="1">
                          <a:solidFill>
                            <a:schemeClr val="tx1"/>
                          </a:solidFill>
                          <a:latin typeface="+mn-lt"/>
                          <a:ea typeface="+mn-ea"/>
                          <a:cs typeface="+mn-cs"/>
                        </a:rPr>
                        <a:t>Durata</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err="1">
                          <a:solidFill>
                            <a:schemeClr val="tx1"/>
                          </a:solidFill>
                          <a:effectLst/>
                          <a:latin typeface="+mn-lt"/>
                          <a:ea typeface="+mn-ea"/>
                          <a:cs typeface="+mn-cs"/>
                        </a:rPr>
                        <a:t>Ottobre</a:t>
                      </a:r>
                      <a:r>
                        <a:rPr lang="en-US" sz="1000" b="0" kern="1200" baseline="0" dirty="0">
                          <a:solidFill>
                            <a:schemeClr val="tx1"/>
                          </a:solidFill>
                          <a:effectLst/>
                          <a:latin typeface="+mn-lt"/>
                          <a:ea typeface="+mn-ea"/>
                          <a:cs typeface="+mn-cs"/>
                        </a:rPr>
                        <a:t> 2015 –Maggio 2018 </a:t>
                      </a:r>
                      <a:endParaRPr lang="it-IT" sz="1000" b="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2"/>
                  </a:ext>
                </a:extLst>
              </a:tr>
              <a:tr h="350468">
                <a:tc>
                  <a:txBody>
                    <a:bodyPr/>
                    <a:lstStyle/>
                    <a:p>
                      <a:pPr marL="0" algn="l" defTabSz="1007943" rtl="0" eaLnBrk="1" latinLnBrk="0" hangingPunct="1"/>
                      <a:r>
                        <a:rPr lang="en-US" sz="1000" b="1" kern="1200" dirty="0">
                          <a:solidFill>
                            <a:schemeClr val="tx1"/>
                          </a:solidFill>
                          <a:latin typeface="+mn-lt"/>
                          <a:ea typeface="+mn-ea"/>
                          <a:cs typeface="+mn-cs"/>
                        </a:rPr>
                        <a:t>Area</a:t>
                      </a:r>
                      <a:r>
                        <a:rPr lang="en-US" sz="1000" b="1" kern="1200" baseline="0" dirty="0">
                          <a:solidFill>
                            <a:schemeClr val="tx1"/>
                          </a:solidFill>
                          <a:latin typeface="+mn-lt"/>
                          <a:ea typeface="+mn-ea"/>
                          <a:cs typeface="+mn-cs"/>
                        </a:rPr>
                        <a:t> </a:t>
                      </a:r>
                      <a:r>
                        <a:rPr lang="en-US" sz="1000" b="1" kern="1200" baseline="0" dirty="0" err="1">
                          <a:solidFill>
                            <a:schemeClr val="tx1"/>
                          </a:solidFill>
                          <a:latin typeface="+mn-lt"/>
                          <a:ea typeface="+mn-ea"/>
                          <a:cs typeface="+mn-cs"/>
                        </a:rPr>
                        <a:t>d’implementazione</a:t>
                      </a:r>
                      <a:r>
                        <a:rPr lang="en-US" sz="1000" b="1" kern="1200" baseline="0" dirty="0">
                          <a:solidFill>
                            <a:schemeClr val="tx1"/>
                          </a:solidFill>
                          <a:latin typeface="+mn-lt"/>
                          <a:ea typeface="+mn-ea"/>
                          <a:cs typeface="+mn-cs"/>
                        </a:rPr>
                        <a: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err="1">
                          <a:solidFill>
                            <a:schemeClr val="tx1"/>
                          </a:solidFill>
                          <a:effectLst/>
                          <a:latin typeface="+mn-lt"/>
                          <a:ea typeface="+mn-ea"/>
                          <a:cs typeface="+mn-cs"/>
                        </a:rPr>
                        <a:t>Governatorato</a:t>
                      </a:r>
                      <a:r>
                        <a:rPr lang="en-US" sz="1000" b="0" kern="1200" baseline="0" dirty="0">
                          <a:solidFill>
                            <a:schemeClr val="tx1"/>
                          </a:solidFill>
                          <a:effectLst/>
                          <a:latin typeface="+mn-lt"/>
                          <a:ea typeface="+mn-ea"/>
                          <a:cs typeface="+mn-cs"/>
                        </a:rPr>
                        <a:t> del Cairo </a:t>
                      </a:r>
                      <a:r>
                        <a:rPr lang="en-US" sz="1000" b="0" kern="1200" baseline="0" dirty="0" err="1">
                          <a:solidFill>
                            <a:schemeClr val="tx1"/>
                          </a:solidFill>
                          <a:effectLst/>
                          <a:latin typeface="+mn-lt"/>
                          <a:ea typeface="+mn-ea"/>
                          <a:cs typeface="+mn-cs"/>
                        </a:rPr>
                        <a:t>quartieri</a:t>
                      </a:r>
                      <a:r>
                        <a:rPr lang="en-US" sz="1000" b="0" kern="1200" baseline="0" dirty="0">
                          <a:solidFill>
                            <a:schemeClr val="tx1"/>
                          </a:solidFill>
                          <a:effectLst/>
                          <a:latin typeface="+mn-lt"/>
                          <a:ea typeface="+mn-ea"/>
                          <a:cs typeface="+mn-cs"/>
                        </a:rPr>
                        <a:t> di </a:t>
                      </a:r>
                      <a:r>
                        <a:rPr lang="en-US" sz="1000" b="0" kern="1200" baseline="0" dirty="0" err="1">
                          <a:solidFill>
                            <a:schemeClr val="tx1"/>
                          </a:solidFill>
                          <a:effectLst/>
                          <a:latin typeface="+mn-lt"/>
                          <a:ea typeface="+mn-ea"/>
                          <a:cs typeface="+mn-cs"/>
                        </a:rPr>
                        <a:t>Ezbet</a:t>
                      </a:r>
                      <a:r>
                        <a:rPr lang="en-US" sz="1000" b="0" kern="1200" baseline="0" dirty="0">
                          <a:solidFill>
                            <a:schemeClr val="tx1"/>
                          </a:solidFill>
                          <a:effectLst/>
                          <a:latin typeface="+mn-lt"/>
                          <a:ea typeface="+mn-ea"/>
                          <a:cs typeface="+mn-cs"/>
                        </a:rPr>
                        <a:t> El </a:t>
                      </a:r>
                      <a:r>
                        <a:rPr lang="en-US" sz="1000" b="0" kern="1200" baseline="0" dirty="0" err="1">
                          <a:solidFill>
                            <a:schemeClr val="tx1"/>
                          </a:solidFill>
                          <a:effectLst/>
                          <a:latin typeface="+mn-lt"/>
                          <a:ea typeface="+mn-ea"/>
                          <a:cs typeface="+mn-cs"/>
                        </a:rPr>
                        <a:t>Haggana</a:t>
                      </a:r>
                      <a:r>
                        <a:rPr lang="en-US" sz="1000" b="0" kern="1200" baseline="0" dirty="0">
                          <a:solidFill>
                            <a:schemeClr val="tx1"/>
                          </a:solidFill>
                          <a:effectLst/>
                          <a:latin typeface="+mn-lt"/>
                          <a:ea typeface="+mn-ea"/>
                          <a:cs typeface="+mn-cs"/>
                        </a:rPr>
                        <a:t> e </a:t>
                      </a:r>
                      <a:r>
                        <a:rPr lang="en-US" sz="1000" b="0" kern="1200" baseline="0" dirty="0" err="1">
                          <a:solidFill>
                            <a:schemeClr val="tx1"/>
                          </a:solidFill>
                          <a:effectLst/>
                          <a:latin typeface="+mn-lt"/>
                          <a:ea typeface="+mn-ea"/>
                          <a:cs typeface="+mn-cs"/>
                        </a:rPr>
                        <a:t>Ezbet</a:t>
                      </a:r>
                      <a:r>
                        <a:rPr lang="en-US" sz="1000" b="0" kern="1200" baseline="0" dirty="0">
                          <a:solidFill>
                            <a:schemeClr val="tx1"/>
                          </a:solidFill>
                          <a:effectLst/>
                          <a:latin typeface="+mn-lt"/>
                          <a:ea typeface="+mn-ea"/>
                          <a:cs typeface="+mn-cs"/>
                        </a:rPr>
                        <a:t> El-</a:t>
                      </a:r>
                      <a:r>
                        <a:rPr lang="en-US" sz="1000" b="0" kern="1200" baseline="0" dirty="0" err="1">
                          <a:solidFill>
                            <a:schemeClr val="tx1"/>
                          </a:solidFill>
                          <a:effectLst/>
                          <a:latin typeface="+mn-lt"/>
                          <a:ea typeface="+mn-ea"/>
                          <a:cs typeface="+mn-cs"/>
                        </a:rPr>
                        <a:t>Khiralla</a:t>
                      </a:r>
                      <a:r>
                        <a:rPr lang="en-US" sz="1000" b="0" kern="1200" baseline="0" dirty="0">
                          <a:solidFill>
                            <a:schemeClr val="tx1"/>
                          </a:solidFill>
                          <a:effectLst/>
                          <a:latin typeface="+mn-lt"/>
                          <a:ea typeface="+mn-ea"/>
                          <a:cs typeface="+mn-cs"/>
                        </a:rPr>
                        <a:t> </a:t>
                      </a:r>
                      <a:endParaRPr lang="it-IT" sz="1000" b="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3"/>
                  </a:ext>
                </a:extLst>
              </a:tr>
              <a:tr h="350468">
                <a:tc>
                  <a:txBody>
                    <a:bodyPr/>
                    <a:lstStyle/>
                    <a:p>
                      <a:pPr marL="0" algn="l" defTabSz="1007943" rtl="0" eaLnBrk="1" latinLnBrk="0" hangingPunct="1"/>
                      <a:r>
                        <a:rPr lang="en-US" sz="1000" b="1" kern="1200" dirty="0">
                          <a:solidFill>
                            <a:schemeClr val="tx1"/>
                          </a:solidFill>
                          <a:latin typeface="+mn-lt"/>
                          <a:ea typeface="+mn-ea"/>
                          <a:cs typeface="+mn-cs"/>
                        </a:rPr>
                        <a:t>Budget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a:solidFill>
                            <a:schemeClr val="tx1"/>
                          </a:solidFill>
                          <a:effectLst/>
                          <a:latin typeface="+mn-lt"/>
                          <a:ea typeface="+mn-ea"/>
                          <a:cs typeface="+mn-cs"/>
                        </a:rPr>
                        <a:t>250.000 EUR</a:t>
                      </a:r>
                      <a:r>
                        <a:rPr lang="en-US" sz="1000" b="0" kern="1200" baseline="0" dirty="0">
                          <a:solidFill>
                            <a:schemeClr val="tx1"/>
                          </a:solidFill>
                          <a:effectLst/>
                          <a:latin typeface="+mn-lt"/>
                          <a:ea typeface="+mn-ea"/>
                          <a:cs typeface="+mn-cs"/>
                        </a:rPr>
                        <a:t> </a:t>
                      </a:r>
                      <a:endParaRPr lang="it-IT" sz="1000" b="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4"/>
                  </a:ext>
                </a:extLst>
              </a:tr>
            </a:tbl>
          </a:graphicData>
        </a:graphic>
      </p:graphicFrame>
      <p:pic>
        <p:nvPicPr>
          <p:cNvPr id="22" name="Picture 21">
            <a:extLst>
              <a:ext uri="{FF2B5EF4-FFF2-40B4-BE49-F238E27FC236}">
                <a16:creationId xmlns="" xmlns:a16="http://schemas.microsoft.com/office/drawing/2014/main" id="{8F1CF193-21E0-44AC-94C5-4DB9ABD0B6C0}"/>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7471836" y="4575827"/>
            <a:ext cx="3061778" cy="1366142"/>
          </a:xfrm>
          <a:prstGeom prst="rect">
            <a:avLst/>
          </a:prstGeom>
          <a:noFill/>
          <a:ln>
            <a:noFill/>
          </a:ln>
        </p:spPr>
      </p:pic>
      <p:pic>
        <p:nvPicPr>
          <p:cNvPr id="23" name="Picture 22">
            <a:extLst>
              <a:ext uri="{FF2B5EF4-FFF2-40B4-BE49-F238E27FC236}">
                <a16:creationId xmlns="" xmlns:a16="http://schemas.microsoft.com/office/drawing/2014/main" id="{A535F08E-A08B-470C-8B9F-8A27FC52EA12}"/>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7471836" y="6015718"/>
            <a:ext cx="2983082" cy="1366142"/>
          </a:xfrm>
          <a:prstGeom prst="rect">
            <a:avLst/>
          </a:prstGeom>
          <a:noFill/>
          <a:ln>
            <a:noFill/>
          </a:ln>
        </p:spPr>
      </p:pic>
    </p:spTree>
    <p:extLst>
      <p:ext uri="{BB962C8B-B14F-4D97-AF65-F5344CB8AC3E}">
        <p14:creationId xmlns:p14="http://schemas.microsoft.com/office/powerpoint/2010/main" val="289994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420696" y="710933"/>
            <a:ext cx="2650603" cy="400110"/>
          </a:xfrm>
          <a:prstGeom prst="rect">
            <a:avLst/>
          </a:prstGeom>
          <a:noFill/>
        </p:spPr>
        <p:txBody>
          <a:bodyPr wrap="square" rtlCol="0">
            <a:spAutoFit/>
          </a:bodyPr>
          <a:lstStyle/>
          <a:p>
            <a:endParaRPr lang="it-IT" sz="2000" b="1" dirty="0">
              <a:latin typeface="Arial" charset="0"/>
              <a:ea typeface="Arial" charset="0"/>
              <a:cs typeface="Arial" charset="0"/>
            </a:endParaRPr>
          </a:p>
        </p:txBody>
      </p:sp>
      <p:sp>
        <p:nvSpPr>
          <p:cNvPr id="10" name="CasellaDiTesto 9"/>
          <p:cNvSpPr txBox="1"/>
          <p:nvPr/>
        </p:nvSpPr>
        <p:spPr>
          <a:xfrm>
            <a:off x="279605" y="935266"/>
            <a:ext cx="2983081" cy="400110"/>
          </a:xfrm>
          <a:prstGeom prst="rect">
            <a:avLst/>
          </a:prstGeom>
          <a:noFill/>
        </p:spPr>
        <p:txBody>
          <a:bodyPr wrap="square" rtlCol="0">
            <a:spAutoFit/>
          </a:bodyPr>
          <a:lstStyle/>
          <a:p>
            <a:pPr algn="just"/>
            <a:r>
              <a:rPr lang="en-US" sz="1000" b="1" dirty="0"/>
              <a:t>HANDICRAFT AND ORGANIC AGRICULTURE PRODUCERS’ EMPOWERMENT – “HOPE”</a:t>
            </a:r>
            <a:endParaRPr lang="it-IT" sz="1000" b="1" dirty="0"/>
          </a:p>
        </p:txBody>
      </p:sp>
      <p:graphicFrame>
        <p:nvGraphicFramePr>
          <p:cNvPr id="11" name="Tabella 10"/>
          <p:cNvGraphicFramePr>
            <a:graphicFrameLocks noGrp="1"/>
          </p:cNvGraphicFramePr>
          <p:nvPr>
            <p:extLst/>
          </p:nvPr>
        </p:nvGraphicFramePr>
        <p:xfrm>
          <a:off x="299365" y="1728464"/>
          <a:ext cx="2983082" cy="3718456"/>
        </p:xfrm>
        <a:graphic>
          <a:graphicData uri="http://schemas.openxmlformats.org/drawingml/2006/table">
            <a:tbl>
              <a:tblPr firstRow="1" bandRow="1">
                <a:tableStyleId>{8799B23B-EC83-4686-B30A-512413B5E67A}</a:tableStyleId>
              </a:tblPr>
              <a:tblGrid>
                <a:gridCol w="1491541">
                  <a:extLst>
                    <a:ext uri="{9D8B030D-6E8A-4147-A177-3AD203B41FA5}">
                      <a16:colId xmlns="" xmlns:a16="http://schemas.microsoft.com/office/drawing/2014/main" val="20000"/>
                    </a:ext>
                  </a:extLst>
                </a:gridCol>
                <a:gridCol w="1491541">
                  <a:extLst>
                    <a:ext uri="{9D8B030D-6E8A-4147-A177-3AD203B41FA5}">
                      <a16:colId xmlns="" xmlns:a16="http://schemas.microsoft.com/office/drawing/2014/main" val="20001"/>
                    </a:ext>
                  </a:extLst>
                </a:gridCol>
              </a:tblGrid>
              <a:tr h="350468">
                <a:tc gridSpan="2">
                  <a:txBody>
                    <a:bodyPr/>
                    <a:lstStyle/>
                    <a:p>
                      <a:pPr marL="0" marR="0" algn="just">
                        <a:spcBef>
                          <a:spcPts val="0"/>
                        </a:spcBef>
                        <a:spcAft>
                          <a:spcPts val="0"/>
                        </a:spcAft>
                      </a:pPr>
                      <a:r>
                        <a:rPr lang="it-IT" sz="1000" b="1" dirty="0">
                          <a:effectLst/>
                          <a:latin typeface="Calibri" panose="020F0502020204030204" pitchFamily="34" charset="0"/>
                          <a:ea typeface="Calibri" panose="020F0502020204030204" pitchFamily="34" charset="0"/>
                          <a:cs typeface="Calibri" panose="020F0502020204030204" pitchFamily="34" charset="0"/>
                        </a:rPr>
                        <a:t>Obiettivo:</a:t>
                      </a:r>
                      <a:r>
                        <a:rPr lang="it-IT" sz="1000" b="1" baseline="0" dirty="0">
                          <a:effectLst/>
                          <a:latin typeface="Calibri" panose="020F0502020204030204" pitchFamily="34" charset="0"/>
                          <a:ea typeface="Calibri" panose="020F0502020204030204" pitchFamily="34" charset="0"/>
                          <a:cs typeface="Calibri" panose="020F0502020204030204" pitchFamily="34" charset="0"/>
                        </a:rPr>
                        <a:t> </a:t>
                      </a:r>
                      <a:r>
                        <a:rPr lang="it-IT" sz="1000" b="0" baseline="0" dirty="0">
                          <a:effectLst/>
                          <a:latin typeface="Calibri" panose="020F0502020204030204" pitchFamily="34" charset="0"/>
                          <a:ea typeface="Calibri" panose="020F0502020204030204" pitchFamily="34" charset="0"/>
                          <a:cs typeface="Calibri" panose="020F0502020204030204" pitchFamily="34" charset="0"/>
                        </a:rPr>
                        <a:t>Sostegno all'efficienza e alla sostenibilità della Fondazione </a:t>
                      </a:r>
                      <a:r>
                        <a:rPr lang="it-IT" sz="1000" b="0" baseline="0" dirty="0" err="1">
                          <a:effectLst/>
                          <a:latin typeface="Calibri" panose="020F0502020204030204" pitchFamily="34" charset="0"/>
                          <a:ea typeface="Calibri" panose="020F0502020204030204" pitchFamily="34" charset="0"/>
                          <a:cs typeface="Calibri" panose="020F0502020204030204" pitchFamily="34" charset="0"/>
                        </a:rPr>
                        <a:t>Ayadi</a:t>
                      </a:r>
                      <a:r>
                        <a:rPr lang="it-IT" sz="1000" b="0" baseline="0" dirty="0">
                          <a:effectLst/>
                          <a:latin typeface="Calibri" panose="020F0502020204030204" pitchFamily="34" charset="0"/>
                          <a:ea typeface="Calibri" panose="020F0502020204030204" pitchFamily="34" charset="0"/>
                          <a:cs typeface="Calibri" panose="020F0502020204030204" pitchFamily="34" charset="0"/>
                        </a:rPr>
                        <a:t> </a:t>
                      </a:r>
                      <a:r>
                        <a:rPr lang="it-IT" sz="1000" b="0" baseline="0" dirty="0" err="1">
                          <a:effectLst/>
                          <a:latin typeface="Calibri" panose="020F0502020204030204" pitchFamily="34" charset="0"/>
                          <a:ea typeface="Calibri" panose="020F0502020204030204" pitchFamily="34" charset="0"/>
                          <a:cs typeface="Calibri" panose="020F0502020204030204" pitchFamily="34" charset="0"/>
                        </a:rPr>
                        <a:t>Masreya</a:t>
                      </a:r>
                      <a:r>
                        <a:rPr lang="it-IT" sz="1000" b="0" baseline="0" dirty="0">
                          <a:effectLst/>
                          <a:latin typeface="Calibri" panose="020F0502020204030204" pitchFamily="34" charset="0"/>
                          <a:ea typeface="Calibri" panose="020F0502020204030204" pitchFamily="34" charset="0"/>
                          <a:cs typeface="Calibri" panose="020F0502020204030204" pitchFamily="34" charset="0"/>
                        </a:rPr>
                        <a:t> come piattaforma nazionale per piccoli produttori agricoli e artigianali in Egitto in particolare donne; miglioramento del sostentamento e delle condizioni di lavoro dei piccoli produttori attraverso servizi sociali su misura e accessibili; miglioramento dell’accesso ai mercati nazionali e internazionali, attraverso prodotti a valore aggiunto, ai finanziamenti e ai servizi di sviluppo del business. Promozione dei principi del commercio equo e solidale. </a:t>
                      </a:r>
                      <a:endParaRPr lang="it-IT" sz="1000" b="0"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it-IT" sz="1000" b="0" dirty="0"/>
                    </a:p>
                  </a:txBody>
                  <a:tcPr/>
                </a:tc>
                <a:extLst>
                  <a:ext uri="{0D108BD9-81ED-4DB2-BD59-A6C34878D82A}">
                    <a16:rowId xmlns="" xmlns:a16="http://schemas.microsoft.com/office/drawing/2014/main" val="10000"/>
                  </a:ext>
                </a:extLst>
              </a:tr>
              <a:tr h="350468">
                <a:tc>
                  <a:txBody>
                    <a:bodyPr/>
                    <a:lstStyle/>
                    <a:p>
                      <a:r>
                        <a:rPr lang="en-US" sz="1000" b="1" dirty="0" err="1"/>
                        <a:t>Ente</a:t>
                      </a:r>
                      <a:r>
                        <a:rPr lang="en-US" sz="1000" b="1" baseline="0" dirty="0"/>
                        <a:t> </a:t>
                      </a:r>
                      <a:r>
                        <a:rPr lang="en-US" sz="1000" b="1" baseline="0" dirty="0" err="1"/>
                        <a:t>esecutore</a:t>
                      </a:r>
                      <a:endParaRPr lang="it-IT" sz="1000" b="1" dirty="0"/>
                    </a:p>
                  </a:txBody>
                  <a:tcPr/>
                </a:tc>
                <a:tc>
                  <a:txBody>
                    <a:bodyPr/>
                    <a:lstStyle/>
                    <a:p>
                      <a:r>
                        <a:rPr lang="en-US" sz="1000" b="0" dirty="0"/>
                        <a:t>COSPE</a:t>
                      </a:r>
                      <a:r>
                        <a:rPr lang="en-US" sz="1000" b="0" baseline="0" dirty="0"/>
                        <a:t> NGO </a:t>
                      </a:r>
                      <a:endParaRPr lang="it-IT" sz="1000" b="0" dirty="0"/>
                    </a:p>
                  </a:txBody>
                  <a:tcPr/>
                </a:tc>
                <a:extLst>
                  <a:ext uri="{0D108BD9-81ED-4DB2-BD59-A6C34878D82A}">
                    <a16:rowId xmlns="" xmlns:a16="http://schemas.microsoft.com/office/drawing/2014/main" val="10001"/>
                  </a:ext>
                </a:extLst>
              </a:tr>
              <a:tr h="350468">
                <a:tc>
                  <a:txBody>
                    <a:bodyPr/>
                    <a:lstStyle/>
                    <a:p>
                      <a:pPr marL="0" algn="l" defTabSz="1007943" rtl="0" eaLnBrk="1" latinLnBrk="0" hangingPunct="1"/>
                      <a:r>
                        <a:rPr lang="en-US" sz="1000" b="1" kern="1200" dirty="0" err="1">
                          <a:solidFill>
                            <a:schemeClr val="tx1"/>
                          </a:solidFill>
                          <a:latin typeface="+mn-lt"/>
                          <a:ea typeface="+mn-ea"/>
                          <a:cs typeface="+mn-cs"/>
                        </a:rPr>
                        <a:t>Durata</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err="1">
                          <a:solidFill>
                            <a:schemeClr val="tx1"/>
                          </a:solidFill>
                          <a:effectLst/>
                          <a:latin typeface="+mn-lt"/>
                          <a:ea typeface="+mn-ea"/>
                          <a:cs typeface="+mn-cs"/>
                        </a:rPr>
                        <a:t>Gennaio</a:t>
                      </a:r>
                      <a:r>
                        <a:rPr lang="en-US" sz="1000" b="0" kern="1200" baseline="0" dirty="0">
                          <a:solidFill>
                            <a:schemeClr val="tx1"/>
                          </a:solidFill>
                          <a:effectLst/>
                          <a:latin typeface="+mn-lt"/>
                          <a:ea typeface="+mn-ea"/>
                          <a:cs typeface="+mn-cs"/>
                        </a:rPr>
                        <a:t> 2018 - </a:t>
                      </a:r>
                      <a:r>
                        <a:rPr lang="en-US" sz="1000" b="0" kern="1200" baseline="0" dirty="0" err="1">
                          <a:solidFill>
                            <a:schemeClr val="tx1"/>
                          </a:solidFill>
                          <a:effectLst/>
                          <a:latin typeface="+mn-lt"/>
                          <a:ea typeface="+mn-ea"/>
                          <a:cs typeface="+mn-cs"/>
                        </a:rPr>
                        <a:t>Dicembre</a:t>
                      </a:r>
                      <a:r>
                        <a:rPr lang="en-US" sz="1000" b="0" kern="1200" baseline="0" dirty="0">
                          <a:solidFill>
                            <a:schemeClr val="tx1"/>
                          </a:solidFill>
                          <a:effectLst/>
                          <a:latin typeface="+mn-lt"/>
                          <a:ea typeface="+mn-ea"/>
                          <a:cs typeface="+mn-cs"/>
                        </a:rPr>
                        <a:t> 2019</a:t>
                      </a:r>
                      <a:endParaRPr lang="it-IT" sz="1000" b="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2"/>
                  </a:ext>
                </a:extLst>
              </a:tr>
              <a:tr h="350468">
                <a:tc>
                  <a:txBody>
                    <a:bodyPr/>
                    <a:lstStyle/>
                    <a:p>
                      <a:pPr marL="0" algn="l" defTabSz="1007943" rtl="0" eaLnBrk="1" latinLnBrk="0" hangingPunct="1"/>
                      <a:r>
                        <a:rPr lang="en-US" sz="1000" b="1" kern="1200" dirty="0">
                          <a:solidFill>
                            <a:schemeClr val="tx1"/>
                          </a:solidFill>
                          <a:latin typeface="+mn-lt"/>
                          <a:ea typeface="+mn-ea"/>
                          <a:cs typeface="+mn-cs"/>
                        </a:rPr>
                        <a:t>Area</a:t>
                      </a:r>
                      <a:r>
                        <a:rPr lang="en-US" sz="1000" b="1" kern="1200" baseline="0" dirty="0">
                          <a:solidFill>
                            <a:schemeClr val="tx1"/>
                          </a:solidFill>
                          <a:latin typeface="+mn-lt"/>
                          <a:ea typeface="+mn-ea"/>
                          <a:cs typeface="+mn-cs"/>
                        </a:rPr>
                        <a:t> </a:t>
                      </a:r>
                      <a:r>
                        <a:rPr lang="en-US" sz="1000" b="1" kern="1200" baseline="0" dirty="0" err="1">
                          <a:solidFill>
                            <a:schemeClr val="tx1"/>
                          </a:solidFill>
                          <a:latin typeface="+mn-lt"/>
                          <a:ea typeface="+mn-ea"/>
                          <a:cs typeface="+mn-cs"/>
                        </a:rPr>
                        <a:t>d’implementazione</a:t>
                      </a:r>
                      <a:r>
                        <a:rPr lang="en-US" sz="1000" b="1" kern="1200" baseline="0" dirty="0">
                          <a:solidFill>
                            <a:schemeClr val="tx1"/>
                          </a:solidFill>
                          <a:latin typeface="+mn-lt"/>
                          <a:ea typeface="+mn-ea"/>
                          <a:cs typeface="+mn-cs"/>
                        </a:rPr>
                        <a: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it-IT" sz="1000" b="0" kern="1200" dirty="0">
                          <a:solidFill>
                            <a:schemeClr val="tx1"/>
                          </a:solidFill>
                          <a:effectLst/>
                          <a:latin typeface="+mn-lt"/>
                          <a:ea typeface="+mn-ea"/>
                          <a:cs typeface="+mn-cs"/>
                        </a:rPr>
                        <a:t>Governatorati di: Alexandria, </a:t>
                      </a:r>
                      <a:r>
                        <a:rPr lang="it-IT" sz="1000" b="0" kern="1200" dirty="0" err="1">
                          <a:solidFill>
                            <a:schemeClr val="tx1"/>
                          </a:solidFill>
                          <a:effectLst/>
                          <a:latin typeface="+mn-lt"/>
                          <a:ea typeface="+mn-ea"/>
                          <a:cs typeface="+mn-cs"/>
                        </a:rPr>
                        <a:t>Qena</a:t>
                      </a:r>
                      <a:r>
                        <a:rPr lang="it-IT" sz="1000" b="0" kern="1200" dirty="0">
                          <a:solidFill>
                            <a:schemeClr val="tx1"/>
                          </a:solidFill>
                          <a:effectLst/>
                          <a:latin typeface="+mn-lt"/>
                          <a:ea typeface="+mn-ea"/>
                          <a:cs typeface="+mn-cs"/>
                        </a:rPr>
                        <a:t>, </a:t>
                      </a:r>
                      <a:r>
                        <a:rPr lang="it-IT" sz="1000" b="0" kern="1200" dirty="0" err="1">
                          <a:solidFill>
                            <a:schemeClr val="tx1"/>
                          </a:solidFill>
                          <a:effectLst/>
                          <a:latin typeface="+mn-lt"/>
                          <a:ea typeface="+mn-ea"/>
                          <a:cs typeface="+mn-cs"/>
                        </a:rPr>
                        <a:t>Sohag</a:t>
                      </a:r>
                      <a:r>
                        <a:rPr lang="it-IT" sz="1000" b="0" kern="1200" dirty="0">
                          <a:solidFill>
                            <a:schemeClr val="tx1"/>
                          </a:solidFill>
                          <a:effectLst/>
                          <a:latin typeface="+mn-lt"/>
                          <a:ea typeface="+mn-ea"/>
                          <a:cs typeface="+mn-cs"/>
                        </a:rPr>
                        <a:t>, </a:t>
                      </a:r>
                      <a:r>
                        <a:rPr lang="it-IT" sz="1000" b="0" kern="1200" dirty="0" err="1">
                          <a:solidFill>
                            <a:schemeClr val="tx1"/>
                          </a:solidFill>
                          <a:effectLst/>
                          <a:latin typeface="+mn-lt"/>
                          <a:ea typeface="+mn-ea"/>
                          <a:cs typeface="+mn-cs"/>
                        </a:rPr>
                        <a:t>Assiut</a:t>
                      </a:r>
                      <a:r>
                        <a:rPr lang="it-IT" sz="1000" b="0" kern="1200" dirty="0">
                          <a:solidFill>
                            <a:schemeClr val="tx1"/>
                          </a:solidFill>
                          <a:effectLst/>
                          <a:latin typeface="+mn-lt"/>
                          <a:ea typeface="+mn-ea"/>
                          <a:cs typeface="+mn-cs"/>
                        </a:rPr>
                        <a:t>, Minia, Cairo, Giza, </a:t>
                      </a:r>
                      <a:r>
                        <a:rPr lang="it-IT" sz="1000" b="0" kern="1200" dirty="0" err="1">
                          <a:solidFill>
                            <a:schemeClr val="tx1"/>
                          </a:solidFill>
                          <a:effectLst/>
                          <a:latin typeface="+mn-lt"/>
                          <a:ea typeface="+mn-ea"/>
                          <a:cs typeface="+mn-cs"/>
                        </a:rPr>
                        <a:t>Sharkya</a:t>
                      </a:r>
                      <a:r>
                        <a:rPr lang="it-IT" sz="1000" b="0" kern="1200" dirty="0">
                          <a:solidFill>
                            <a:schemeClr val="tx1"/>
                          </a:solidFill>
                          <a:effectLst/>
                          <a:latin typeface="+mn-lt"/>
                          <a:ea typeface="+mn-ea"/>
                          <a:cs typeface="+mn-cs"/>
                        </a:rPr>
                        <a:t>, </a:t>
                      </a:r>
                      <a:r>
                        <a:rPr lang="it-IT" sz="1000" b="0" kern="1200" dirty="0" err="1">
                          <a:solidFill>
                            <a:schemeClr val="tx1"/>
                          </a:solidFill>
                          <a:effectLst/>
                          <a:latin typeface="+mn-lt"/>
                          <a:ea typeface="+mn-ea"/>
                          <a:cs typeface="+mn-cs"/>
                        </a:rPr>
                        <a:t>Beheira</a:t>
                      </a:r>
                      <a:r>
                        <a:rPr lang="it-IT" sz="1000" b="0" kern="1200" dirty="0">
                          <a:solidFill>
                            <a:schemeClr val="tx1"/>
                          </a:solidFill>
                          <a:effectLst/>
                          <a:latin typeface="+mn-lt"/>
                          <a:ea typeface="+mn-ea"/>
                          <a:cs typeface="+mn-cs"/>
                        </a:rPr>
                        <a:t>, </a:t>
                      </a:r>
                      <a:r>
                        <a:rPr lang="it-IT" sz="1000" b="0" kern="1200" dirty="0" err="1">
                          <a:solidFill>
                            <a:schemeClr val="tx1"/>
                          </a:solidFill>
                          <a:effectLst/>
                          <a:latin typeface="+mn-lt"/>
                          <a:ea typeface="+mn-ea"/>
                          <a:cs typeface="+mn-cs"/>
                        </a:rPr>
                        <a:t>Kafr</a:t>
                      </a:r>
                      <a:r>
                        <a:rPr lang="it-IT" sz="1000" b="0" kern="1200" dirty="0">
                          <a:solidFill>
                            <a:schemeClr val="tx1"/>
                          </a:solidFill>
                          <a:effectLst/>
                          <a:latin typeface="+mn-lt"/>
                          <a:ea typeface="+mn-ea"/>
                          <a:cs typeface="+mn-cs"/>
                        </a:rPr>
                        <a:t> </a:t>
                      </a:r>
                      <a:r>
                        <a:rPr lang="it-IT" sz="1000" b="0" kern="1200" dirty="0" err="1">
                          <a:solidFill>
                            <a:schemeClr val="tx1"/>
                          </a:solidFill>
                          <a:effectLst/>
                          <a:latin typeface="+mn-lt"/>
                          <a:ea typeface="+mn-ea"/>
                          <a:cs typeface="+mn-cs"/>
                        </a:rPr>
                        <a:t>El</a:t>
                      </a:r>
                      <a:r>
                        <a:rPr lang="it-IT" sz="1000" b="0" kern="1200" dirty="0">
                          <a:solidFill>
                            <a:schemeClr val="tx1"/>
                          </a:solidFill>
                          <a:effectLst/>
                          <a:latin typeface="+mn-lt"/>
                          <a:ea typeface="+mn-ea"/>
                          <a:cs typeface="+mn-cs"/>
                        </a:rPr>
                        <a:t> </a:t>
                      </a:r>
                      <a:r>
                        <a:rPr lang="it-IT" sz="1000" b="0" kern="1200" dirty="0" err="1">
                          <a:solidFill>
                            <a:schemeClr val="tx1"/>
                          </a:solidFill>
                          <a:effectLst/>
                          <a:latin typeface="+mn-lt"/>
                          <a:ea typeface="+mn-ea"/>
                          <a:cs typeface="+mn-cs"/>
                        </a:rPr>
                        <a:t>Sheikh</a:t>
                      </a:r>
                      <a:r>
                        <a:rPr lang="it-IT" sz="1000" b="0" kern="1200" dirty="0">
                          <a:solidFill>
                            <a:schemeClr val="tx1"/>
                          </a:solidFill>
                          <a:effectLst/>
                          <a:latin typeface="+mn-lt"/>
                          <a:ea typeface="+mn-ea"/>
                          <a:cs typeface="+mn-cs"/>
                        </a:rPr>
                        <a:t>, Luxor, Ismailia</a:t>
                      </a:r>
                    </a:p>
                  </a:txBody>
                  <a:tcPr/>
                </a:tc>
                <a:extLst>
                  <a:ext uri="{0D108BD9-81ED-4DB2-BD59-A6C34878D82A}">
                    <a16:rowId xmlns="" xmlns:a16="http://schemas.microsoft.com/office/drawing/2014/main" val="10003"/>
                  </a:ext>
                </a:extLst>
              </a:tr>
              <a:tr h="350468">
                <a:tc>
                  <a:txBody>
                    <a:bodyPr/>
                    <a:lstStyle/>
                    <a:p>
                      <a:pPr marL="0" algn="l" defTabSz="1007943" rtl="0" eaLnBrk="1" latinLnBrk="0" hangingPunct="1"/>
                      <a:r>
                        <a:rPr lang="en-US" sz="1000" b="1" kern="1200" dirty="0">
                          <a:solidFill>
                            <a:schemeClr val="tx1"/>
                          </a:solidFill>
                          <a:latin typeface="+mn-lt"/>
                          <a:ea typeface="+mn-ea"/>
                          <a:cs typeface="+mn-cs"/>
                        </a:rPr>
                        <a:t>Budget</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it-IT" sz="1000" b="0" kern="1200" dirty="0">
                          <a:solidFill>
                            <a:schemeClr val="tx1"/>
                          </a:solidFill>
                          <a:effectLst/>
                          <a:latin typeface="+mn-lt"/>
                          <a:ea typeface="+mn-ea"/>
                          <a:cs typeface="+mn-cs"/>
                        </a:rPr>
                        <a:t>250.000 EUR </a:t>
                      </a:r>
                    </a:p>
                  </a:txBody>
                  <a:tcPr/>
                </a:tc>
                <a:extLst>
                  <a:ext uri="{0D108BD9-81ED-4DB2-BD59-A6C34878D82A}">
                    <a16:rowId xmlns="" xmlns:a16="http://schemas.microsoft.com/office/drawing/2014/main" val="10004"/>
                  </a:ext>
                </a:extLst>
              </a:tr>
            </a:tbl>
          </a:graphicData>
        </a:graphic>
      </p:graphicFrame>
      <p:pic>
        <p:nvPicPr>
          <p:cNvPr id="23" name="Immagine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6019" y="304533"/>
            <a:ext cx="469900" cy="406400"/>
          </a:xfrm>
          <a:prstGeom prst="rect">
            <a:avLst/>
          </a:prstGeom>
        </p:spPr>
      </p:pic>
      <p:graphicFrame>
        <p:nvGraphicFramePr>
          <p:cNvPr id="25" name="Tabella 24"/>
          <p:cNvGraphicFramePr>
            <a:graphicFrameLocks noGrp="1"/>
          </p:cNvGraphicFramePr>
          <p:nvPr>
            <p:extLst/>
          </p:nvPr>
        </p:nvGraphicFramePr>
        <p:xfrm>
          <a:off x="3882870" y="1748945"/>
          <a:ext cx="2983082" cy="3076468"/>
        </p:xfrm>
        <a:graphic>
          <a:graphicData uri="http://schemas.openxmlformats.org/drawingml/2006/table">
            <a:tbl>
              <a:tblPr firstRow="1" bandRow="1">
                <a:tableStyleId>{8799B23B-EC83-4686-B30A-512413B5E67A}</a:tableStyleId>
              </a:tblPr>
              <a:tblGrid>
                <a:gridCol w="1491541">
                  <a:extLst>
                    <a:ext uri="{9D8B030D-6E8A-4147-A177-3AD203B41FA5}">
                      <a16:colId xmlns="" xmlns:a16="http://schemas.microsoft.com/office/drawing/2014/main" val="20000"/>
                    </a:ext>
                  </a:extLst>
                </a:gridCol>
                <a:gridCol w="1491541">
                  <a:extLst>
                    <a:ext uri="{9D8B030D-6E8A-4147-A177-3AD203B41FA5}">
                      <a16:colId xmlns="" xmlns:a16="http://schemas.microsoft.com/office/drawing/2014/main" val="20001"/>
                    </a:ext>
                  </a:extLst>
                </a:gridCol>
              </a:tblGrid>
              <a:tr h="1054413">
                <a:tc gridSpan="2">
                  <a:txBody>
                    <a:bodyPr/>
                    <a:lstStyle/>
                    <a:p>
                      <a:pPr marL="0" marR="0" algn="just">
                        <a:spcBef>
                          <a:spcPts val="0"/>
                        </a:spcBef>
                        <a:spcAft>
                          <a:spcPts val="0"/>
                        </a:spcAft>
                      </a:pPr>
                      <a:r>
                        <a:rPr lang="it-IT" sz="1000" b="1" dirty="0">
                          <a:effectLst/>
                          <a:latin typeface="Calibri" panose="020F0502020204030204" pitchFamily="34" charset="0"/>
                          <a:ea typeface="Calibri" panose="020F0502020204030204" pitchFamily="34" charset="0"/>
                          <a:cs typeface="Calibri" panose="020F0502020204030204" pitchFamily="34" charset="0"/>
                        </a:rPr>
                        <a:t>Obiettivo</a:t>
                      </a:r>
                      <a:r>
                        <a:rPr lang="it-IT" sz="1000" b="0" dirty="0">
                          <a:effectLst/>
                          <a:latin typeface="Calibri" panose="020F0502020204030204" pitchFamily="34" charset="0"/>
                          <a:ea typeface="Calibri" panose="020F0502020204030204" pitchFamily="34" charset="0"/>
                          <a:cs typeface="Calibri" panose="020F0502020204030204" pitchFamily="34" charset="0"/>
                        </a:rPr>
                        <a:t>: potenziare e sostenere le attività produttive di un gruppo </a:t>
                      </a:r>
                      <a:r>
                        <a:rPr lang="it-IT" sz="1000" b="0">
                          <a:effectLst/>
                          <a:latin typeface="Calibri" panose="020F0502020204030204" pitchFamily="34" charset="0"/>
                          <a:ea typeface="Calibri" panose="020F0502020204030204" pitchFamily="34" charset="0"/>
                          <a:cs typeface="Calibri" panose="020F0502020204030204" pitchFamily="34" charset="0"/>
                        </a:rPr>
                        <a:t>di artigiani del </a:t>
                      </a:r>
                      <a:r>
                        <a:rPr lang="it-IT" sz="1000" b="0" dirty="0">
                          <a:effectLst/>
                          <a:latin typeface="Calibri" panose="020F0502020204030204" pitchFamily="34" charset="0"/>
                          <a:ea typeface="Calibri" panose="020F0502020204030204" pitchFamily="34" charset="0"/>
                          <a:cs typeface="Calibri" panose="020F0502020204030204" pitchFamily="34" charset="0"/>
                        </a:rPr>
                        <a:t>Governatorato di </a:t>
                      </a:r>
                      <a:r>
                        <a:rPr lang="it-IT" sz="1000" b="0" dirty="0" err="1">
                          <a:effectLst/>
                          <a:latin typeface="Calibri" panose="020F0502020204030204" pitchFamily="34" charset="0"/>
                          <a:ea typeface="Calibri" panose="020F0502020204030204" pitchFamily="34" charset="0"/>
                          <a:cs typeface="Calibri" panose="020F0502020204030204" pitchFamily="34" charset="0"/>
                        </a:rPr>
                        <a:t>Sohag</a:t>
                      </a:r>
                      <a:r>
                        <a:rPr lang="it-IT" sz="1000" b="0" dirty="0">
                          <a:effectLst/>
                          <a:latin typeface="Calibri" panose="020F0502020204030204" pitchFamily="34" charset="0"/>
                          <a:ea typeface="Calibri" panose="020F0502020204030204" pitchFamily="34" charset="0"/>
                          <a:cs typeface="Calibri" panose="020F0502020204030204" pitchFamily="34" charset="0"/>
                        </a:rPr>
                        <a:t>, al fine di migliorare le condizioni economiche e sociali delle donne locali e, indirettamente, di altri settori della popolazione che risiedono nel la zona.</a:t>
                      </a:r>
                      <a:endParaRPr lang="it-IT" sz="1000" b="0"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it-IT" sz="1000" b="0" dirty="0"/>
                    </a:p>
                  </a:txBody>
                  <a:tcPr/>
                </a:tc>
                <a:extLst>
                  <a:ext uri="{0D108BD9-81ED-4DB2-BD59-A6C34878D82A}">
                    <a16:rowId xmlns="" xmlns:a16="http://schemas.microsoft.com/office/drawing/2014/main" val="10000"/>
                  </a:ext>
                </a:extLst>
              </a:tr>
              <a:tr h="350468">
                <a:tc>
                  <a:txBody>
                    <a:bodyPr/>
                    <a:lstStyle/>
                    <a:p>
                      <a:r>
                        <a:rPr lang="en-US" sz="1000" b="1" dirty="0" err="1"/>
                        <a:t>Ente</a:t>
                      </a:r>
                      <a:r>
                        <a:rPr lang="en-US" sz="1000" b="1" baseline="0" dirty="0"/>
                        <a:t> </a:t>
                      </a:r>
                      <a:r>
                        <a:rPr lang="en-US" sz="1000" b="1" baseline="0" dirty="0" err="1"/>
                        <a:t>esecutore</a:t>
                      </a:r>
                      <a:endParaRPr lang="it-IT" sz="1000" b="1" dirty="0"/>
                    </a:p>
                  </a:txBody>
                  <a:tcPr/>
                </a:tc>
                <a:tc>
                  <a:txBody>
                    <a:bodyPr/>
                    <a:lstStyle/>
                    <a:p>
                      <a:r>
                        <a:rPr lang="en-US" sz="1000" b="0" baseline="0" dirty="0">
                          <a:effectLst/>
                          <a:latin typeface="Calibri" panose="020F0502020204030204" pitchFamily="34" charset="0"/>
                        </a:rPr>
                        <a:t>MAIS ONG </a:t>
                      </a:r>
                      <a:endParaRPr lang="it-IT" sz="1000" b="0" dirty="0"/>
                    </a:p>
                  </a:txBody>
                  <a:tcPr/>
                </a:tc>
                <a:extLst>
                  <a:ext uri="{0D108BD9-81ED-4DB2-BD59-A6C34878D82A}">
                    <a16:rowId xmlns="" xmlns:a16="http://schemas.microsoft.com/office/drawing/2014/main" val="10001"/>
                  </a:ext>
                </a:extLst>
              </a:tr>
              <a:tr h="467679">
                <a:tc>
                  <a:txBody>
                    <a:bodyPr/>
                    <a:lstStyle/>
                    <a:p>
                      <a:pPr marL="0" algn="l" defTabSz="1007943" rtl="0" eaLnBrk="1" latinLnBrk="0" hangingPunct="1"/>
                      <a:r>
                        <a:rPr lang="en-US" sz="1000" b="1" kern="1200" dirty="0" err="1">
                          <a:solidFill>
                            <a:schemeClr val="tx1"/>
                          </a:solidFill>
                          <a:latin typeface="+mn-lt"/>
                          <a:ea typeface="+mn-ea"/>
                          <a:cs typeface="+mn-cs"/>
                        </a:rPr>
                        <a:t>Durata</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en-US" sz="1000" b="0" kern="1200" dirty="0" err="1">
                          <a:solidFill>
                            <a:schemeClr val="tx1"/>
                          </a:solidFill>
                          <a:effectLst/>
                          <a:latin typeface="+mn-lt"/>
                          <a:ea typeface="+mn-ea"/>
                          <a:cs typeface="+mn-cs"/>
                        </a:rPr>
                        <a:t>Gennaio</a:t>
                      </a:r>
                      <a:r>
                        <a:rPr lang="en-US" sz="1000" b="0" kern="1200" baseline="0" dirty="0">
                          <a:solidFill>
                            <a:schemeClr val="tx1"/>
                          </a:solidFill>
                          <a:effectLst/>
                          <a:latin typeface="+mn-lt"/>
                          <a:ea typeface="+mn-ea"/>
                          <a:cs typeface="+mn-cs"/>
                        </a:rPr>
                        <a:t> 2018 – </a:t>
                      </a:r>
                      <a:r>
                        <a:rPr lang="en-US" sz="1000" b="0" kern="1200" baseline="0" dirty="0" err="1">
                          <a:solidFill>
                            <a:schemeClr val="tx1"/>
                          </a:solidFill>
                          <a:effectLst/>
                          <a:latin typeface="+mn-lt"/>
                          <a:ea typeface="+mn-ea"/>
                          <a:cs typeface="+mn-cs"/>
                        </a:rPr>
                        <a:t>Dicembre</a:t>
                      </a:r>
                      <a:r>
                        <a:rPr lang="en-US" sz="1000" b="0" kern="1200" baseline="0" dirty="0">
                          <a:solidFill>
                            <a:schemeClr val="tx1"/>
                          </a:solidFill>
                          <a:effectLst/>
                          <a:latin typeface="+mn-lt"/>
                          <a:ea typeface="+mn-ea"/>
                          <a:cs typeface="+mn-cs"/>
                        </a:rPr>
                        <a:t> 2019 </a:t>
                      </a:r>
                      <a:endParaRPr lang="it-IT" sz="1000" b="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2"/>
                  </a:ext>
                </a:extLst>
              </a:tr>
              <a:tr h="350468">
                <a:tc>
                  <a:txBody>
                    <a:bodyPr/>
                    <a:lstStyle/>
                    <a:p>
                      <a:pPr marL="0" algn="l" defTabSz="1007943" rtl="0" eaLnBrk="1" latinLnBrk="0" hangingPunct="1"/>
                      <a:r>
                        <a:rPr lang="en-US" sz="1000" b="1" kern="1200" dirty="0">
                          <a:solidFill>
                            <a:schemeClr val="tx1"/>
                          </a:solidFill>
                          <a:latin typeface="+mn-lt"/>
                          <a:ea typeface="+mn-ea"/>
                          <a:cs typeface="+mn-cs"/>
                        </a:rPr>
                        <a:t>Area</a:t>
                      </a:r>
                      <a:r>
                        <a:rPr lang="en-US" sz="1000" b="1" kern="1200" baseline="0" dirty="0">
                          <a:solidFill>
                            <a:schemeClr val="tx1"/>
                          </a:solidFill>
                          <a:latin typeface="+mn-lt"/>
                          <a:ea typeface="+mn-ea"/>
                          <a:cs typeface="+mn-cs"/>
                        </a:rPr>
                        <a:t> </a:t>
                      </a:r>
                      <a:r>
                        <a:rPr lang="en-US" sz="1000" b="1" kern="1200" baseline="0" dirty="0" err="1">
                          <a:solidFill>
                            <a:schemeClr val="tx1"/>
                          </a:solidFill>
                          <a:latin typeface="+mn-lt"/>
                          <a:ea typeface="+mn-ea"/>
                          <a:cs typeface="+mn-cs"/>
                        </a:rPr>
                        <a:t>d’implementazione</a:t>
                      </a:r>
                      <a:r>
                        <a:rPr lang="en-US" sz="1000" b="1" kern="1200" baseline="0" dirty="0">
                          <a:solidFill>
                            <a:schemeClr val="tx1"/>
                          </a:solidFill>
                          <a:latin typeface="+mn-lt"/>
                          <a:ea typeface="+mn-ea"/>
                          <a:cs typeface="+mn-cs"/>
                        </a:rPr>
                        <a: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it-IT" sz="1000" b="0" kern="1200" dirty="0">
                          <a:solidFill>
                            <a:schemeClr val="tx1"/>
                          </a:solidFill>
                          <a:effectLst/>
                          <a:latin typeface="+mn-lt"/>
                          <a:ea typeface="+mn-ea"/>
                          <a:cs typeface="+mn-cs"/>
                        </a:rPr>
                        <a:t>Governatorato di </a:t>
                      </a:r>
                      <a:r>
                        <a:rPr lang="it-IT" sz="1000" b="0" kern="1200" dirty="0" err="1">
                          <a:solidFill>
                            <a:schemeClr val="tx1"/>
                          </a:solidFill>
                          <a:effectLst/>
                          <a:latin typeface="+mn-lt"/>
                          <a:ea typeface="+mn-ea"/>
                          <a:cs typeface="+mn-cs"/>
                        </a:rPr>
                        <a:t>Sohag</a:t>
                      </a:r>
                      <a:r>
                        <a:rPr lang="it-IT" sz="1000" b="0" kern="1200" dirty="0">
                          <a:solidFill>
                            <a:schemeClr val="tx1"/>
                          </a:solidFill>
                          <a:effectLst/>
                          <a:latin typeface="+mn-lt"/>
                          <a:ea typeface="+mn-ea"/>
                          <a:cs typeface="+mn-cs"/>
                        </a:rPr>
                        <a:t>, Distretti di </a:t>
                      </a:r>
                      <a:r>
                        <a:rPr lang="it-IT" sz="1000" b="0" kern="1200" dirty="0" err="1">
                          <a:solidFill>
                            <a:schemeClr val="tx1"/>
                          </a:solidFill>
                          <a:effectLst/>
                          <a:latin typeface="+mn-lt"/>
                          <a:ea typeface="+mn-ea"/>
                          <a:cs typeface="+mn-cs"/>
                        </a:rPr>
                        <a:t>Sohag</a:t>
                      </a:r>
                      <a:r>
                        <a:rPr lang="it-IT" sz="1000" b="0" kern="1200" dirty="0">
                          <a:solidFill>
                            <a:schemeClr val="tx1"/>
                          </a:solidFill>
                          <a:effectLst/>
                          <a:latin typeface="+mn-lt"/>
                          <a:ea typeface="+mn-ea"/>
                          <a:cs typeface="+mn-cs"/>
                        </a:rPr>
                        <a:t>, </a:t>
                      </a:r>
                      <a:r>
                        <a:rPr lang="it-IT" sz="1000" b="0" kern="1200" dirty="0" err="1">
                          <a:solidFill>
                            <a:schemeClr val="tx1"/>
                          </a:solidFill>
                          <a:effectLst/>
                          <a:latin typeface="+mn-lt"/>
                          <a:ea typeface="+mn-ea"/>
                          <a:cs typeface="+mn-cs"/>
                        </a:rPr>
                        <a:t>Maraghra</a:t>
                      </a:r>
                      <a:r>
                        <a:rPr lang="it-IT" sz="1000" b="0" kern="1200" dirty="0">
                          <a:solidFill>
                            <a:schemeClr val="tx1"/>
                          </a:solidFill>
                          <a:effectLst/>
                          <a:latin typeface="+mn-lt"/>
                          <a:ea typeface="+mn-ea"/>
                          <a:cs typeface="+mn-cs"/>
                        </a:rPr>
                        <a:t>, </a:t>
                      </a:r>
                      <a:r>
                        <a:rPr lang="it-IT" sz="1000" b="0" kern="1200" dirty="0" err="1">
                          <a:solidFill>
                            <a:schemeClr val="tx1"/>
                          </a:solidFill>
                          <a:effectLst/>
                          <a:latin typeface="+mn-lt"/>
                          <a:ea typeface="+mn-ea"/>
                          <a:cs typeface="+mn-cs"/>
                        </a:rPr>
                        <a:t>Gerga</a:t>
                      </a:r>
                      <a:r>
                        <a:rPr lang="it-IT" sz="1000" b="0" kern="1200" dirty="0">
                          <a:solidFill>
                            <a:schemeClr val="tx1"/>
                          </a:solidFill>
                          <a:effectLst/>
                          <a:latin typeface="+mn-lt"/>
                          <a:ea typeface="+mn-ea"/>
                          <a:cs typeface="+mn-cs"/>
                        </a:rPr>
                        <a:t>, Tema, Bani Zar, </a:t>
                      </a:r>
                      <a:r>
                        <a:rPr lang="it-IT" sz="1000" b="0" kern="1200" dirty="0" err="1">
                          <a:solidFill>
                            <a:schemeClr val="tx1"/>
                          </a:solidFill>
                          <a:effectLst/>
                          <a:latin typeface="+mn-lt"/>
                          <a:ea typeface="+mn-ea"/>
                          <a:cs typeface="+mn-cs"/>
                        </a:rPr>
                        <a:t>Akhmim</a:t>
                      </a:r>
                      <a:r>
                        <a:rPr lang="it-IT" sz="1000" b="0" kern="1200" dirty="0">
                          <a:solidFill>
                            <a:schemeClr val="tx1"/>
                          </a:solidFill>
                          <a:effectLst/>
                          <a:latin typeface="+mn-lt"/>
                          <a:ea typeface="+mn-ea"/>
                          <a:cs typeface="+mn-cs"/>
                        </a:rPr>
                        <a:t>, </a:t>
                      </a:r>
                      <a:r>
                        <a:rPr lang="it-IT" sz="1000" b="0" kern="1200" dirty="0" err="1">
                          <a:solidFill>
                            <a:schemeClr val="tx1"/>
                          </a:solidFill>
                          <a:effectLst/>
                          <a:latin typeface="+mn-lt"/>
                          <a:ea typeface="+mn-ea"/>
                          <a:cs typeface="+mn-cs"/>
                        </a:rPr>
                        <a:t>Shandaweel</a:t>
                      </a:r>
                      <a:endParaRPr lang="it-IT" sz="1000" b="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3"/>
                  </a:ext>
                </a:extLst>
              </a:tr>
              <a:tr h="350468">
                <a:tc>
                  <a:txBody>
                    <a:bodyPr/>
                    <a:lstStyle/>
                    <a:p>
                      <a:pPr marL="0" algn="l" defTabSz="1007943" rtl="0" eaLnBrk="1" latinLnBrk="0" hangingPunct="1"/>
                      <a:r>
                        <a:rPr lang="en-US" sz="1000" b="1" kern="1200" dirty="0">
                          <a:solidFill>
                            <a:schemeClr val="tx1"/>
                          </a:solidFill>
                          <a:latin typeface="+mn-lt"/>
                          <a:ea typeface="+mn-ea"/>
                          <a:cs typeface="+mn-cs"/>
                        </a:rPr>
                        <a:t>Budget </a:t>
                      </a:r>
                      <a:endParaRPr lang="it-IT" sz="1000" b="1" kern="1200" dirty="0">
                        <a:solidFill>
                          <a:schemeClr val="tx1"/>
                        </a:solidFill>
                        <a:latin typeface="+mn-lt"/>
                        <a:ea typeface="+mn-ea"/>
                        <a:cs typeface="+mn-cs"/>
                      </a:endParaRPr>
                    </a:p>
                  </a:txBody>
                  <a:tcPr/>
                </a:tc>
                <a:tc>
                  <a:txBody>
                    <a:bodyPr/>
                    <a:lstStyle/>
                    <a:p>
                      <a:pPr marL="0" algn="l" defTabSz="1007943" rtl="0" eaLnBrk="1" latinLnBrk="0" hangingPunct="1"/>
                      <a:r>
                        <a:rPr lang="it-IT" sz="1000" b="0" kern="1200" dirty="0">
                          <a:solidFill>
                            <a:schemeClr val="tx1"/>
                          </a:solidFill>
                          <a:effectLst/>
                          <a:latin typeface="+mn-lt"/>
                          <a:ea typeface="+mn-ea"/>
                          <a:cs typeface="+mn-cs"/>
                        </a:rPr>
                        <a:t>250.000 EUR</a:t>
                      </a:r>
                    </a:p>
                  </a:txBody>
                  <a:tcPr/>
                </a:tc>
                <a:extLst>
                  <a:ext uri="{0D108BD9-81ED-4DB2-BD59-A6C34878D82A}">
                    <a16:rowId xmlns="" xmlns:a16="http://schemas.microsoft.com/office/drawing/2014/main" val="10004"/>
                  </a:ext>
                </a:extLst>
              </a:tr>
            </a:tbl>
          </a:graphicData>
        </a:graphic>
      </p:graphicFrame>
      <p:sp>
        <p:nvSpPr>
          <p:cNvPr id="35" name="CasellaDiTesto 34"/>
          <p:cNvSpPr txBox="1"/>
          <p:nvPr/>
        </p:nvSpPr>
        <p:spPr>
          <a:xfrm>
            <a:off x="3882871" y="939404"/>
            <a:ext cx="2983081" cy="553998"/>
          </a:xfrm>
          <a:prstGeom prst="rect">
            <a:avLst/>
          </a:prstGeom>
          <a:noFill/>
        </p:spPr>
        <p:txBody>
          <a:bodyPr wrap="square" rtlCol="0">
            <a:spAutoFit/>
          </a:bodyPr>
          <a:lstStyle>
            <a:defPPr>
              <a:defRPr lang="it-IT"/>
            </a:defPPr>
            <a:lvl1pPr algn="just">
              <a:defRPr sz="1000" b="1"/>
            </a:lvl1pPr>
          </a:lstStyle>
          <a:p>
            <a:r>
              <a:rPr lang="en-US" dirty="0"/>
              <a:t>BECOMING LEADERS: CREATION OF WORKING OPPORTUNITIES AND SUSTAINABLE ECONOMIC DEVELOPMENT FOR UPPER EGYPT’S WOMEN</a:t>
            </a:r>
            <a:endParaRPr lang="it-IT" dirty="0"/>
          </a:p>
        </p:txBody>
      </p:sp>
      <p:sp>
        <p:nvSpPr>
          <p:cNvPr id="2" name="CasellaDiTesto 1"/>
          <p:cNvSpPr txBox="1"/>
          <p:nvPr/>
        </p:nvSpPr>
        <p:spPr>
          <a:xfrm>
            <a:off x="1327054" y="337429"/>
            <a:ext cx="8562904" cy="369332"/>
          </a:xfrm>
          <a:prstGeom prst="rect">
            <a:avLst/>
          </a:prstGeom>
          <a:solidFill>
            <a:schemeClr val="accent1">
              <a:lumMod val="60000"/>
              <a:lumOff val="40000"/>
            </a:schemeClr>
          </a:solidFill>
        </p:spPr>
        <p:txBody>
          <a:bodyPr wrap="square" rtlCol="0">
            <a:spAutoFit/>
          </a:bodyPr>
          <a:lstStyle/>
          <a:p>
            <a:r>
              <a:rPr lang="en-US" dirty="0" err="1"/>
              <a:t>Iniziative</a:t>
            </a:r>
            <a:r>
              <a:rPr lang="en-US" dirty="0"/>
              <a:t> all’ </a:t>
            </a:r>
            <a:r>
              <a:rPr lang="en-US" dirty="0" err="1"/>
              <a:t>interno</a:t>
            </a:r>
            <a:r>
              <a:rPr lang="en-US" dirty="0"/>
              <a:t> del </a:t>
            </a:r>
            <a:r>
              <a:rPr lang="en-US" dirty="0" err="1"/>
              <a:t>Programma</a:t>
            </a:r>
            <a:r>
              <a:rPr lang="en-US" dirty="0"/>
              <a:t> </a:t>
            </a:r>
            <a:r>
              <a:rPr lang="en-US" dirty="0" err="1"/>
              <a:t>italo-egiziano</a:t>
            </a:r>
            <a:r>
              <a:rPr lang="en-US" dirty="0"/>
              <a:t> di </a:t>
            </a:r>
            <a:r>
              <a:rPr lang="en-US" dirty="0" err="1"/>
              <a:t>conversione</a:t>
            </a:r>
            <a:r>
              <a:rPr lang="en-US" dirty="0"/>
              <a:t> del </a:t>
            </a:r>
            <a:r>
              <a:rPr lang="en-US" dirty="0" err="1"/>
              <a:t>debito</a:t>
            </a:r>
            <a:r>
              <a:rPr lang="en-US" dirty="0"/>
              <a:t> – III </a:t>
            </a:r>
            <a:r>
              <a:rPr lang="en-US" dirty="0" err="1"/>
              <a:t>Fase</a:t>
            </a:r>
            <a:r>
              <a:rPr lang="en-US" dirty="0"/>
              <a:t> </a:t>
            </a:r>
            <a:endParaRPr lang="it-IT" dirty="0"/>
          </a:p>
        </p:txBody>
      </p:sp>
      <p:pic>
        <p:nvPicPr>
          <p:cNvPr id="3" name="Picture 2">
            <a:extLst>
              <a:ext uri="{FF2B5EF4-FFF2-40B4-BE49-F238E27FC236}">
                <a16:creationId xmlns="" xmlns:a16="http://schemas.microsoft.com/office/drawing/2014/main" id="{E53D87D2-725C-4415-81DA-94CEA48A2B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6375" y="1216403"/>
            <a:ext cx="2822593" cy="2157500"/>
          </a:xfrm>
          <a:prstGeom prst="rect">
            <a:avLst/>
          </a:prstGeom>
        </p:spPr>
      </p:pic>
      <p:pic>
        <p:nvPicPr>
          <p:cNvPr id="4" name="Picture 3">
            <a:extLst>
              <a:ext uri="{FF2B5EF4-FFF2-40B4-BE49-F238E27FC236}">
                <a16:creationId xmlns="" xmlns:a16="http://schemas.microsoft.com/office/drawing/2014/main" id="{D72DDAD7-F2D7-493F-9EAB-D87468394D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2871" y="5080956"/>
            <a:ext cx="2878429" cy="2313643"/>
          </a:xfrm>
          <a:prstGeom prst="rect">
            <a:avLst/>
          </a:prstGeom>
        </p:spPr>
      </p:pic>
      <p:pic>
        <p:nvPicPr>
          <p:cNvPr id="13" name="Picture 12">
            <a:extLst>
              <a:ext uri="{FF2B5EF4-FFF2-40B4-BE49-F238E27FC236}">
                <a16:creationId xmlns="" xmlns:a16="http://schemas.microsoft.com/office/drawing/2014/main" id="{E6E3E0F8-C9AB-4C44-AF94-B20F12BFAB69}"/>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7765376" y="3883545"/>
            <a:ext cx="2224590" cy="2963311"/>
          </a:xfrm>
          <a:prstGeom prst="rect">
            <a:avLst/>
          </a:prstGeom>
          <a:noFill/>
        </p:spPr>
      </p:pic>
    </p:spTree>
    <p:extLst>
      <p:ext uri="{BB962C8B-B14F-4D97-AF65-F5344CB8AC3E}">
        <p14:creationId xmlns:p14="http://schemas.microsoft.com/office/powerpoint/2010/main" val="2343988910"/>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429</TotalTime>
  <Words>1656</Words>
  <Application>Microsoft Office PowerPoint</Application>
  <PresentationFormat>Personalizzato</PresentationFormat>
  <Paragraphs>166</Paragraphs>
  <Slides>7</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Arial</vt:lpstr>
      <vt:lpstr>ArialMT</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consulente</cp:lastModifiedBy>
  <cp:revision>47</cp:revision>
  <dcterms:created xsi:type="dcterms:W3CDTF">2018-05-03T13:37:28Z</dcterms:created>
  <dcterms:modified xsi:type="dcterms:W3CDTF">2019-03-07T13:04:56Z</dcterms:modified>
</cp:coreProperties>
</file>